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6.xml" ContentType="application/vnd.openxmlformats-officedocument.themeOverride+xml"/>
  <Override PartName="/ppt/tags/tag4.xml" ContentType="application/vnd.openxmlformats-officedocument.presentationml.tags+xml"/>
  <Override PartName="/ppt/theme/themeOverride7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30.xml" ContentType="application/vnd.openxmlformats-officedocument.presentationml.notesSlide+xml"/>
  <Override PartName="/ppt/theme/themeOverride8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48"/>
  </p:notesMasterIdLst>
  <p:sldIdLst>
    <p:sldId id="384" r:id="rId3"/>
    <p:sldId id="1188" r:id="rId4"/>
    <p:sldId id="1184" r:id="rId5"/>
    <p:sldId id="1234" r:id="rId6"/>
    <p:sldId id="1213" r:id="rId7"/>
    <p:sldId id="1191" r:id="rId8"/>
    <p:sldId id="1187" r:id="rId9"/>
    <p:sldId id="696" r:id="rId10"/>
    <p:sldId id="941" r:id="rId11"/>
    <p:sldId id="1218" r:id="rId12"/>
    <p:sldId id="569" r:id="rId13"/>
    <p:sldId id="566" r:id="rId14"/>
    <p:sldId id="1199" r:id="rId15"/>
    <p:sldId id="1200" r:id="rId16"/>
    <p:sldId id="1201" r:id="rId17"/>
    <p:sldId id="1209" r:id="rId18"/>
    <p:sldId id="1219" r:id="rId19"/>
    <p:sldId id="1210" r:id="rId20"/>
    <p:sldId id="570" r:id="rId21"/>
    <p:sldId id="530" r:id="rId22"/>
    <p:sldId id="1221" r:id="rId23"/>
    <p:sldId id="1222" r:id="rId24"/>
    <p:sldId id="442" r:id="rId25"/>
    <p:sldId id="1223" r:id="rId26"/>
    <p:sldId id="550" r:id="rId27"/>
    <p:sldId id="1224" r:id="rId28"/>
    <p:sldId id="1225" r:id="rId29"/>
    <p:sldId id="1226" r:id="rId30"/>
    <p:sldId id="1229" r:id="rId31"/>
    <p:sldId id="1230" r:id="rId32"/>
    <p:sldId id="1227" r:id="rId33"/>
    <p:sldId id="1228" r:id="rId34"/>
    <p:sldId id="562" r:id="rId35"/>
    <p:sldId id="565" r:id="rId36"/>
    <p:sldId id="1238" r:id="rId37"/>
    <p:sldId id="1237" r:id="rId38"/>
    <p:sldId id="1244" r:id="rId39"/>
    <p:sldId id="1245" r:id="rId40"/>
    <p:sldId id="1246" r:id="rId41"/>
    <p:sldId id="1247" r:id="rId42"/>
    <p:sldId id="1248" r:id="rId43"/>
    <p:sldId id="1189" r:id="rId44"/>
    <p:sldId id="1249" r:id="rId45"/>
    <p:sldId id="1250" r:id="rId46"/>
    <p:sldId id="273" r:id="rId47"/>
  </p:sldIdLst>
  <p:sldSz cx="13716000" cy="857091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4">
          <p15:clr>
            <a:srgbClr val="A4A3A4"/>
          </p15:clr>
        </p15:guide>
        <p15:guide id="2" pos="427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ffreychen(陈龙新)" initials="c" lastIdx="29" clrIdx="0"/>
  <p:cmAuthor id="2" name="T111691" initials="T" lastIdx="3" clrIdx="1"/>
  <p:cmAuthor id="3" name="thinkzhao(赵峰)" initials="t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259DEE"/>
    <a:srgbClr val="0B86D9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 snapToObjects="1" showGuides="1">
      <p:cViewPr varScale="1">
        <p:scale>
          <a:sx n="48" d="100"/>
          <a:sy n="48" d="100"/>
        </p:scale>
        <p:origin x="1113" y="48"/>
      </p:cViewPr>
      <p:guideLst>
        <p:guide orient="horz" pos="2844"/>
        <p:guide pos="4270"/>
      </p:guideLst>
    </p:cSldViewPr>
  </p:slideViewPr>
  <p:outlineViewPr>
    <p:cViewPr>
      <p:scale>
        <a:sx n="33" d="100"/>
        <a:sy n="33" d="100"/>
      </p:scale>
      <p:origin x="0" y="-18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74"/>
    </p:cViewPr>
  </p:sorterViewPr>
  <p:notesViewPr>
    <p:cSldViewPr snapToGrid="0" snapToObjects="1">
      <p:cViewPr varScale="1">
        <p:scale>
          <a:sx n="70" d="100"/>
          <a:sy n="70" d="100"/>
        </p:scale>
        <p:origin x="3240" y="72"/>
      </p:cViewPr>
      <p:guideLst/>
    </p:cSldViewPr>
  </p:notesViewPr>
  <p:gridSpacing cx="71999" cy="7199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7500000000001E-2"/>
          <c:y val="0.14921984589838724"/>
          <c:w val="0.96562499999999996"/>
          <c:h val="0.632983612348292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invertIfNegative val="0"/>
          <c:dLbls>
            <c:dLbl>
              <c:idx val="0"/>
              <c:tx>
                <c:rich>
                  <a:bodyPr/>
                  <a:lstStyle/>
                  <a:p>
                    <a:fld id="{D3C21F2D-1568-4D0B-AE2E-A6C79197FBB9}" type="VALUE">
                      <a:rPr lang="en-US" altLang="zh-CN" baseline="0">
                        <a:solidFill>
                          <a:schemeClr val="bg1"/>
                        </a:solidFill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ADA-47C5-A0EC-BB3908D96E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aseline="0">
                    <a:solidFill>
                      <a:schemeClr val="bg1"/>
                    </a:solidFill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2015年</c:v>
                </c:pt>
                <c:pt idx="1">
                  <c:v>2016年</c:v>
                </c:pt>
                <c:pt idx="2">
                  <c:v>2017年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90.39</c:v>
                </c:pt>
                <c:pt idx="1">
                  <c:v>118.45</c:v>
                </c:pt>
                <c:pt idx="2">
                  <c:v>174.56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DA-47C5-A0EC-BB3908D96ED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42046208"/>
        <c:axId val="42045440"/>
      </c:barChart>
      <c:catAx>
        <c:axId val="420462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solidFill>
            <a:schemeClr val="bg1">
              <a:lumMod val="65000"/>
            </a:schemeClr>
          </a:solidFill>
        </c:spPr>
        <c:txPr>
          <a:bodyPr/>
          <a:lstStyle/>
          <a:p>
            <a:pPr>
              <a:defRPr>
                <a:solidFill>
                  <a:schemeClr val="tx2">
                    <a:lumMod val="85000"/>
                  </a:schemeClr>
                </a:solidFill>
              </a:defRPr>
            </a:pPr>
            <a:endParaRPr lang="zh-CN"/>
          </a:p>
        </c:txPr>
        <c:crossAx val="42045440"/>
        <c:crosses val="autoZero"/>
        <c:auto val="1"/>
        <c:lblAlgn val="ctr"/>
        <c:lblOffset val="100"/>
        <c:noMultiLvlLbl val="0"/>
      </c:catAx>
      <c:valAx>
        <c:axId val="420454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20462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600">
          <a:solidFill>
            <a:schemeClr val="tx2">
              <a:lumMod val="95000"/>
            </a:schemeClr>
          </a:solidFill>
          <a:latin typeface="微软雅黑" pitchFamily="34" charset="-122"/>
          <a:ea typeface="微软雅黑" pitchFamily="34" charset="-122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4280-4FFD-A089-A24982CBAB14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4280-4FFD-A089-A24982CBAB14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非研发</c:v>
                </c:pt>
                <c:pt idx="1">
                  <c:v>研发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0.52</c:v>
                </c:pt>
                <c:pt idx="1">
                  <c:v>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280-4FFD-A089-A24982CBAB1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200" b="0">
          <a:solidFill>
            <a:schemeClr val="tx2">
              <a:lumMod val="95000"/>
            </a:schemeClr>
          </a:solidFill>
          <a:latin typeface="微软雅黑" pitchFamily="34" charset="-122"/>
          <a:ea typeface="微软雅黑" pitchFamily="34" charset="-122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200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6148" name="Rectangle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第五级</a:t>
            </a:r>
          </a:p>
        </p:txBody>
      </p:sp>
      <p:sp>
        <p:nvSpPr>
          <p:cNvPr id="2054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r" eaLnBrk="1" hangingPunct="1">
              <a:buFont typeface="Arial" panose="020B0604020202020204" pitchFamily="34" charset="0"/>
              <a:buNone/>
              <a:defRPr sz="1200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53894C0-7E2A-4A44-A80D-E666BC0082D0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en-US" altLang="x-none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4822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31074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r>
              <a:rPr lang="zh-CN" altLang="en-US" dirty="0"/>
              <a:t>作为一个海量金融支付平台，与其他的海量互联网场景还是有很多的不同点；稳定性和安全性是我们的生命线；在此基础上才有，新业务的孵化、快速扩缩容、秒级监控等辅助能力的产生；所有的这些功能特性，在用户按下</a:t>
            </a:r>
            <a:r>
              <a:rPr lang="en-US" altLang="zh-CN" dirty="0"/>
              <a:t>pay</a:t>
            </a:r>
            <a:r>
              <a:rPr lang="zh-CN" altLang="en-US" dirty="0"/>
              <a:t>的那一刻，就像发动机的润滑油一样，要迅速到达齿轮的每一个角落</a:t>
            </a: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>
          <a:ln/>
        </p:spPr>
        <p:txBody>
          <a:bodyPr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6B7588-C437-45C9-8522-4BA8AF3B4C40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3</a:t>
            </a:fld>
            <a:endParaRPr kumimoji="0" lang="en-US" altLang="x-none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7635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0898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r>
              <a:rPr lang="zh-CN" altLang="en-US"/>
              <a:t>接入层演进，订单层</a:t>
            </a:r>
            <a:r>
              <a:rPr lang="en-US" altLang="zh-CN"/>
              <a:t>set</a:t>
            </a:r>
            <a:r>
              <a:rPr lang="zh-CN" altLang="en-US"/>
              <a:t>化演进，重点核心账户演进</a:t>
            </a:r>
          </a:p>
        </p:txBody>
      </p:sp>
    </p:spTree>
    <p:extLst>
      <p:ext uri="{BB962C8B-B14F-4D97-AF65-F5344CB8AC3E}">
        <p14:creationId xmlns:p14="http://schemas.microsoft.com/office/powerpoint/2010/main" val="507322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2162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9216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en-US" sz="1200"/>
              <a:t>13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25982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2162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9216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en-US" sz="1200"/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025099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39938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marL="549275" lvl="2" indent="0">
              <a:buSzPct val="100000"/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435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39938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marL="549275" lvl="2" indent="0">
              <a:buSzPct val="100000"/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2279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2162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9216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indent="0" algn="r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en-US" sz="1200"/>
              <a:t>19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7035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1378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9074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2493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2575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390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46434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>
          <a:ln/>
        </p:spPr>
        <p:txBody>
          <a:bodyPr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6B7588-C437-45C9-8522-4BA8AF3B4C40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33</a:t>
            </a:fld>
            <a:endParaRPr kumimoji="0" lang="en-US" altLang="x-none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1987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31074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r>
              <a:rPr lang="zh-CN" altLang="en-US" dirty="0"/>
              <a:t>作为一个海量金融支付平台，与其他的海量互联网场景还是有很多的不同点；稳定性和安全性是我们的生命线；在此基础上才有，新业务的孵化、快速扩缩容、秒级监控等辅助能力的产生；所有的这些功能特性，在用户按下</a:t>
            </a:r>
            <a:r>
              <a:rPr lang="en-US" altLang="zh-CN" dirty="0"/>
              <a:t>pay</a:t>
            </a:r>
            <a:r>
              <a:rPr lang="zh-CN" altLang="en-US" dirty="0"/>
              <a:t>的那一刻，就像发动机的润滑油一样，要迅速到达齿轮的每一个角落</a:t>
            </a: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>
          <a:ln/>
        </p:spPr>
        <p:txBody>
          <a:bodyPr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6B7588-C437-45C9-8522-4BA8AF3B4C40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4</a:t>
            </a:fld>
            <a:endParaRPr kumimoji="0" lang="en-US" altLang="x-none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0486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52578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>
          <a:ln/>
        </p:spPr>
        <p:txBody>
          <a:bodyPr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6B7588-C437-45C9-8522-4BA8AF3B4C40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34</a:t>
            </a:fld>
            <a:endParaRPr kumimoji="0" lang="en-US" altLang="x-none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1955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21506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183131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2493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20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2493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88874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2493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7354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2493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0215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2493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448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2493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9201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2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11272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2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1728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31074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r>
              <a:rPr lang="zh-CN" altLang="en-US" dirty="0"/>
              <a:t>作为一个海量金融支付平台，与其他的海量互联网场景还是有很多的不同点；稳定性和安全性是我们的生命线；在此基础上才有，新业务的孵化、快速扩缩容、秒级监控等辅助能力的产生；所有的这些功能特性，在用户按下</a:t>
            </a:r>
            <a:r>
              <a:rPr lang="en-US" altLang="zh-CN" dirty="0"/>
              <a:t>pay</a:t>
            </a:r>
            <a:r>
              <a:rPr lang="zh-CN" altLang="en-US" dirty="0"/>
              <a:t>的那一刻，就像发动机的润滑油一样，要迅速到达齿轮的每一个角落</a:t>
            </a: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>
          <a:ln/>
        </p:spPr>
        <p:txBody>
          <a:bodyPr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6B7588-C437-45C9-8522-4BA8AF3B4C40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5</a:t>
            </a:fld>
            <a:endParaRPr kumimoji="0" lang="en-US" altLang="x-none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0635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2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2684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21506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669686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31074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r>
              <a:rPr lang="zh-CN" altLang="en-US" dirty="0"/>
              <a:t>作为一个海量金融支付平台，与其他的海量互联网场景还是有很多的不同点；稳定性和安全性是我们的生命线；在此基础上才有，新业务的孵化、快速扩缩容、秒级监控等辅助能力的产生；所有的这些功能特性，在用户按下</a:t>
            </a:r>
            <a:r>
              <a:rPr lang="en-US" altLang="zh-CN" dirty="0"/>
              <a:t>pay</a:t>
            </a:r>
            <a:r>
              <a:rPr lang="zh-CN" altLang="en-US" dirty="0"/>
              <a:t>的那一刻，就像发动机的润滑油一样，要迅速到达齿轮的每一个角落</a:t>
            </a: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>
          <a:ln/>
        </p:spPr>
        <p:txBody>
          <a:bodyPr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6B7588-C437-45C9-8522-4BA8AF3B4C40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7</a:t>
            </a:fld>
            <a:endParaRPr kumimoji="0" lang="en-US" altLang="x-none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2360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2765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2609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39938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marL="549275" lvl="2" indent="0">
              <a:buSzPct val="100000"/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8166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2765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r>
              <a:rPr lang="zh-CN" altLang="en-US"/>
              <a:t>财付通过去十年技术的发展历程，我经历的事情，过去一年做过的重大项目，未来运维技术方向的演进团队思路；</a:t>
            </a:r>
          </a:p>
          <a:p>
            <a:pPr lvl="0"/>
            <a:r>
              <a:rPr lang="zh-CN" altLang="en-US"/>
              <a:t>两地四中心多活架构的背景，项目意义，实施，结果</a:t>
            </a:r>
          </a:p>
        </p:txBody>
      </p:sp>
    </p:spTree>
    <p:extLst>
      <p:ext uri="{BB962C8B-B14F-4D97-AF65-F5344CB8AC3E}">
        <p14:creationId xmlns:p14="http://schemas.microsoft.com/office/powerpoint/2010/main" val="2339218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1986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lstStyle/>
          <a:p>
            <a:pPr lvl="0"/>
            <a:r>
              <a:rPr lang="zh-CN" altLang="en-US"/>
              <a:t>整体看一下财付通系统包含的内容：订单模块、支付清算模块、核心账户模块、银行接入、运营支撑平台等几块内容</a:t>
            </a:r>
          </a:p>
        </p:txBody>
      </p:sp>
    </p:spTree>
    <p:extLst>
      <p:ext uri="{BB962C8B-B14F-4D97-AF65-F5344CB8AC3E}">
        <p14:creationId xmlns:p14="http://schemas.microsoft.com/office/powerpoint/2010/main" val="1208545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5025" y="2121853"/>
            <a:ext cx="12045950" cy="1428750"/>
          </a:xfrm>
        </p:spPr>
        <p:txBody>
          <a:bodyPr/>
          <a:lstStyle>
            <a:lvl1pPr algn="ctr">
              <a:defRPr sz="6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1714500" y="3788140"/>
            <a:ext cx="10287000" cy="2069396"/>
          </a:xfrm>
        </p:spPr>
        <p:txBody>
          <a:bodyPr/>
          <a:lstStyle>
            <a:lvl1pPr marL="0" indent="0" algn="ctr">
              <a:buNone/>
              <a:defRPr sz="3600"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rotWithShape="0">
          <a:blip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829800" y="7805738"/>
            <a:ext cx="3200400" cy="595313"/>
          </a:xfr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0C6FEBF-3440-4B23-98AB-49E9F5C4EE12}" type="slidenum">
              <a: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944100" y="342900"/>
            <a:ext cx="3086100" cy="7313613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342900"/>
            <a:ext cx="9079396" cy="731361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456339"/>
            <a:ext cx="11830050" cy="165670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2"/>
          </p:nvPr>
        </p:nvSpPr>
        <p:spPr>
          <a:xfrm>
            <a:off x="942975" y="7943850"/>
            <a:ext cx="3086100" cy="458788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478F015-C5C7-4C6D-8274-15E8235E0664}" type="datetime1"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2018/8/26</a:t>
            </a:fld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3"/>
          </p:nvPr>
        </p:nvSpPr>
        <p:spPr>
          <a:xfrm>
            <a:off x="4543425" y="7943850"/>
            <a:ext cx="4629150" cy="458788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5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686925" y="7943850"/>
            <a:ext cx="3086100" cy="458788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／内容页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zh-CN" dirty="0"/>
              <a:t>Click to edit Master title style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84269F9-B5CE-EB46-8536-1F9E4423A6BA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8" hasCustomPrompt="1"/>
          </p:nvPr>
        </p:nvSpPr>
        <p:spPr>
          <a:xfrm>
            <a:off x="514350" y="1666567"/>
            <a:ext cx="12687300" cy="6047255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  <a:endParaRPr kumimoji="1" lang="zh-CN" altLang="en-US" dirty="0"/>
          </a:p>
        </p:txBody>
      </p:sp>
      <p:pic>
        <p:nvPicPr>
          <p:cNvPr id="7" name="图片 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8385" y="7404420"/>
            <a:ext cx="907112" cy="618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904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13716000" cy="8582817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square" lIns="274320" tIns="205740" rIns="205740" bIns="205740" rtlCol="0" anchor="ctr">
            <a:noAutofit/>
          </a:bodyPr>
          <a:lstStyle/>
          <a:p>
            <a:pPr marL="0" marR="0" lvl="0" indent="0" algn="ctr" defTabSz="1370886" rtl="0" eaLnBrk="1" fontAlgn="base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998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11481" y="482064"/>
            <a:ext cx="7801187" cy="2769476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8100" b="0" i="0" smtClean="0">
                <a:solidFill>
                  <a:schemeClr val="tx2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11481" y="3752862"/>
            <a:ext cx="7801187" cy="46134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998" b="1" i="0" smtClean="0">
                <a:solidFill>
                  <a:schemeClr val="tx2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图片 4" hidden="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75"/>
          <a:stretch/>
        </p:blipFill>
        <p:spPr>
          <a:xfrm>
            <a:off x="11705287" y="293621"/>
            <a:ext cx="1722029" cy="357133"/>
          </a:xfrm>
          <a:prstGeom prst="rect">
            <a:avLst/>
          </a:prstGeom>
        </p:spPr>
      </p:pic>
      <p:pic>
        <p:nvPicPr>
          <p:cNvPr id="7" name="图片 1" descr="logo"/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865"/>
          <a:stretch/>
        </p:blipFill>
        <p:spPr bwMode="auto">
          <a:xfrm>
            <a:off x="12149733" y="287683"/>
            <a:ext cx="1014413" cy="410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5541592"/>
      </p:ext>
    </p:extLst>
  </p:cSld>
  <p:clrMapOvr>
    <a:masterClrMapping/>
  </p:clrMapOvr>
  <p:transition spd="med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eader_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0988"/>
            <a:ext cx="13716000" cy="650753"/>
          </a:xfrm>
          <a:prstGeom prst="rect">
            <a:avLst/>
          </a:prstGeom>
        </p:spPr>
        <p:txBody>
          <a:bodyPr lIns="0" rIns="0"/>
          <a:lstStyle>
            <a:lvl1pPr algn="ctr">
              <a:defRPr sz="3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11621453" y="7700330"/>
            <a:ext cx="1598771" cy="7142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endParaRPr lang="zh-CN" altLang="en-US" sz="2250" dirty="0" err="1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5" name="图片 4" hidden="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75"/>
          <a:stretch/>
        </p:blipFill>
        <p:spPr>
          <a:xfrm>
            <a:off x="11648190" y="307797"/>
            <a:ext cx="1722029" cy="357133"/>
          </a:xfrm>
          <a:prstGeom prst="rect">
            <a:avLst/>
          </a:prstGeom>
        </p:spPr>
      </p:pic>
      <p:pic>
        <p:nvPicPr>
          <p:cNvPr id="6" name="图片 1" descr="logo"/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865"/>
          <a:stretch/>
        </p:blipFill>
        <p:spPr bwMode="auto">
          <a:xfrm>
            <a:off x="12149733" y="287683"/>
            <a:ext cx="1014413" cy="410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6610094"/>
      </p:ext>
    </p:extLst>
  </p:cSld>
  <p:clrMapOvr>
    <a:masterClrMapping/>
  </p:clrMapOvr>
  <p:transition spd="med">
    <p:wipe dir="r"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eader_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0988"/>
            <a:ext cx="13716000" cy="650753"/>
          </a:xfrm>
          <a:prstGeom prst="rect">
            <a:avLst/>
          </a:prstGeom>
        </p:spPr>
        <p:txBody>
          <a:bodyPr lIns="0" rIns="0"/>
          <a:lstStyle>
            <a:lvl1pPr algn="ctr">
              <a:defRPr sz="3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11621453" y="7700330"/>
            <a:ext cx="1598771" cy="7142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endParaRPr lang="zh-CN" altLang="en-US" sz="2250" dirty="0" err="1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5" name="图片 4" hidden="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75"/>
          <a:stretch/>
        </p:blipFill>
        <p:spPr>
          <a:xfrm>
            <a:off x="11648190" y="307797"/>
            <a:ext cx="1722029" cy="357133"/>
          </a:xfrm>
          <a:prstGeom prst="rect">
            <a:avLst/>
          </a:prstGeom>
        </p:spPr>
      </p:pic>
      <p:sp>
        <p:nvSpPr>
          <p:cNvPr id="6" name="任意多边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 userDrawn="1"/>
        </p:nvSpPr>
        <p:spPr>
          <a:xfrm flipV="1">
            <a:off x="682730" y="932143"/>
            <a:ext cx="5874918" cy="131284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0070C0"/>
                </a:gs>
                <a:gs pos="98000">
                  <a:srgbClr val="0070C0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>
              <a:solidFill>
                <a:prstClr val="white"/>
              </a:solidFill>
            </a:endParaRPr>
          </a:p>
        </p:txBody>
      </p:sp>
      <p:pic>
        <p:nvPicPr>
          <p:cNvPr id="7" name="图片 1" descr="logo"/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865"/>
          <a:stretch/>
        </p:blipFill>
        <p:spPr bwMode="auto">
          <a:xfrm>
            <a:off x="12149733" y="287683"/>
            <a:ext cx="1014413" cy="410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159211"/>
      </p:ext>
    </p:extLst>
  </p:cSld>
  <p:clrMapOvr>
    <a:masterClrMapping/>
  </p:clrMapOvr>
  <p:transition spd="med">
    <p:wipe dir="r"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3"/>
          </p:nvPr>
        </p:nvSpPr>
        <p:spPr/>
        <p:txBody>
          <a:bodyPr/>
          <a:lstStyle>
            <a:lvl1pPr>
              <a:defRPr sz="32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5990" y="948055"/>
            <a:ext cx="11830050" cy="1781810"/>
          </a:xfrm>
        </p:spPr>
        <p:txBody>
          <a:bodyPr anchor="b"/>
          <a:lstStyle>
            <a:lvl1pPr>
              <a:defRPr sz="6750"/>
            </a:lvl1pPr>
          </a:lstStyle>
          <a:p>
            <a:pPr fontAlgn="base"/>
            <a:r>
              <a:rPr lang="zh-CN" altLang="en-US" sz="6750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35831" y="2729889"/>
            <a:ext cx="11830050" cy="1874956"/>
          </a:xfrm>
        </p:spPr>
        <p:txBody>
          <a:bodyPr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51435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2000250"/>
            <a:ext cx="6048756" cy="56562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81444" y="2000250"/>
            <a:ext cx="6048756" cy="56562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4762" y="456339"/>
            <a:ext cx="11830050" cy="165670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44762" y="2101142"/>
            <a:ext cx="5802510" cy="102973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44762" y="3130880"/>
            <a:ext cx="5802510" cy="460505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943725" y="2101142"/>
            <a:ext cx="5831087" cy="102973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943725" y="3130880"/>
            <a:ext cx="5831087" cy="460505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4762" y="571415"/>
            <a:ext cx="4423767" cy="1999954"/>
          </a:xfrm>
        </p:spPr>
        <p:txBody>
          <a:bodyPr anchor="b"/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31087" y="1234098"/>
            <a:ext cx="6943725" cy="6091129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z="3150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250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2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44762" y="2571369"/>
            <a:ext cx="4423767" cy="4763779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4762" y="571415"/>
            <a:ext cx="4423767" cy="1999954"/>
          </a:xfrm>
        </p:spPr>
        <p:txBody>
          <a:bodyPr anchor="b"/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831087" y="1234098"/>
            <a:ext cx="6943725" cy="6091129"/>
          </a:xfrm>
        </p:spPr>
        <p:txBody>
          <a:bodyPr vert="horz" wrap="square" lIns="125722" tIns="62861" rIns="125722" bIns="62861" numCol="1" anchor="t" anchorCtr="0" compatLnSpc="1"/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pPr marL="0" marR="0" lvl="0" indent="0" algn="l" defTabSz="12573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1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44762" y="2571369"/>
            <a:ext cx="4423767" cy="4763779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835025" y="576263"/>
            <a:ext cx="12045950" cy="1428750"/>
          </a:xfrm>
          <a:prstGeom prst="rect">
            <a:avLst/>
          </a:prstGeom>
          <a:noFill/>
          <a:ln w="9525">
            <a:noFill/>
          </a:ln>
        </p:spPr>
        <p:txBody>
          <a:bodyPr lIns="125722" tIns="62861" rIns="125722" bIns="62861"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835025" y="2000250"/>
            <a:ext cx="12045950" cy="5656263"/>
          </a:xfrm>
          <a:prstGeom prst="rect">
            <a:avLst/>
          </a:prstGeom>
          <a:noFill/>
          <a:ln w="9525">
            <a:noFill/>
          </a:ln>
        </p:spPr>
        <p:txBody>
          <a:bodyPr lIns="125722" tIns="62861" rIns="125722" bIns="62861" anchor="t"/>
          <a:lstStyle/>
          <a:p>
            <a:pPr lvl="0" indent="-471805"/>
            <a:r>
              <a:rPr lang="zh-CN" altLang="en-US" dirty="0"/>
              <a:t>单击此处编辑母版文本样式</a:t>
            </a:r>
          </a:p>
          <a:p>
            <a:pPr lvl="1" indent="-393700"/>
            <a:r>
              <a:rPr lang="zh-CN" altLang="en-US" dirty="0"/>
              <a:t>第二级</a:t>
            </a:r>
          </a:p>
          <a:p>
            <a:pPr lvl="2" indent="-314325"/>
            <a:r>
              <a:rPr lang="zh-CN" altLang="en-US" dirty="0"/>
              <a:t>第三级</a:t>
            </a:r>
          </a:p>
          <a:p>
            <a:pPr lvl="3" indent="-314325"/>
            <a:r>
              <a:rPr lang="zh-CN" altLang="en-US" dirty="0"/>
              <a:t>第四级</a:t>
            </a:r>
          </a:p>
          <a:p>
            <a:pPr lvl="4" indent="-314325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6" r:id="rId13"/>
  </p:sldLayoutIdLst>
  <p:hf sldNum="0" hdr="0" ftr="0" dt="0"/>
  <p:txStyles>
    <p:titleStyle>
      <a:lvl1pPr algn="l" defTabSz="12573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259DEE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12573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59DEE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12573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59DEE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12573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59DEE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12573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59DEE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defTabSz="1257300" rtl="0" fontAlgn="base">
        <a:spcBef>
          <a:spcPct val="0"/>
        </a:spcBef>
        <a:spcAft>
          <a:spcPct val="0"/>
        </a:spcAft>
        <a:defRPr sz="3600" b="1">
          <a:solidFill>
            <a:srgbClr val="259DEE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defTabSz="1257300" rtl="0" fontAlgn="base">
        <a:spcBef>
          <a:spcPct val="0"/>
        </a:spcBef>
        <a:spcAft>
          <a:spcPct val="0"/>
        </a:spcAft>
        <a:defRPr sz="3600" b="1">
          <a:solidFill>
            <a:srgbClr val="259DEE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defTabSz="1257300" rtl="0" fontAlgn="base">
        <a:spcBef>
          <a:spcPct val="0"/>
        </a:spcBef>
        <a:spcAft>
          <a:spcPct val="0"/>
        </a:spcAft>
        <a:defRPr sz="3600" b="1">
          <a:solidFill>
            <a:srgbClr val="259DEE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defTabSz="1257300" rtl="0" fontAlgn="base">
        <a:spcBef>
          <a:spcPct val="0"/>
        </a:spcBef>
        <a:spcAft>
          <a:spcPct val="0"/>
        </a:spcAft>
        <a:defRPr sz="3600" b="1">
          <a:solidFill>
            <a:srgbClr val="259DEE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471805" indent="-471805" algn="l" defTabSz="1257300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rgbClr val="BFBFB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1022350" lvl="1" indent="-393700" algn="l" defTabSz="1257300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rgbClr val="BFBFB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71625" lvl="2" indent="-314325" algn="l" defTabSz="1257300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rgbClr val="BFBFB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200275" lvl="3" indent="-314325" algn="l" defTabSz="1257300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BFBFB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828925" lvl="4" indent="-314325" algn="l" defTabSz="1257300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rgbClr val="BFBFB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lvl="5" indent="-228600" algn="l" defTabSz="1257300" eaLnBrk="0" fontAlgn="base" latinLnBrk="0" hangingPunct="0">
        <a:spcBef>
          <a:spcPct val="20000"/>
        </a:spcBef>
        <a:spcAft>
          <a:spcPct val="0"/>
        </a:spcAft>
        <a:buChar char="»"/>
        <a:defRPr sz="27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1257300" eaLnBrk="0" fontAlgn="base" latinLnBrk="0" hangingPunct="0">
        <a:spcBef>
          <a:spcPct val="20000"/>
        </a:spcBef>
        <a:spcAft>
          <a:spcPct val="0"/>
        </a:spcAft>
        <a:buChar char="»"/>
        <a:defRPr sz="27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1257300" eaLnBrk="0" fontAlgn="base" latinLnBrk="0" hangingPunct="0">
        <a:spcBef>
          <a:spcPct val="20000"/>
        </a:spcBef>
        <a:spcAft>
          <a:spcPct val="0"/>
        </a:spcAft>
        <a:buChar char="»"/>
        <a:defRPr sz="27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1257300" eaLnBrk="0" fontAlgn="base" latinLnBrk="0" hangingPunct="0">
        <a:spcBef>
          <a:spcPct val="20000"/>
        </a:spcBef>
        <a:spcAft>
          <a:spcPct val="0"/>
        </a:spcAft>
        <a:buChar char="»"/>
        <a:defRPr sz="27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843215" y="8051096"/>
            <a:ext cx="974305" cy="1869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1370886" rtl="0" eaLnBrk="1" fontAlgn="base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7DB8"/>
              </a:buClr>
              <a:buSzTx/>
              <a:buFontTx/>
              <a:buNone/>
              <a:defRPr/>
            </a:pPr>
            <a:fld id="{E00CF047-7350-4707-AA1A-E56FA69586CC}" type="datetime1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1370886" rtl="0" eaLnBrk="1" fontAlgn="base" latinLnBrk="0" hangingPunct="1">
                <a:lnSpc>
                  <a:spcPct val="9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007DB8"/>
                </a:buClr>
                <a:buSzTx/>
                <a:buFontTx/>
                <a:buNone/>
                <a:defRPr/>
              </a:pPr>
              <a:t>8/26/2018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843215" y="8051096"/>
            <a:ext cx="974305" cy="1869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1370886" rtl="0" eaLnBrk="1" fontAlgn="base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7DB8"/>
              </a:buClr>
              <a:buSzTx/>
              <a:buFontTx/>
              <a:buNone/>
              <a:defRPr/>
            </a:pPr>
            <a:fld id="{E00CF047-7350-4707-AA1A-E56FA69586CC}" type="datetime1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1370886" rtl="0" eaLnBrk="1" fontAlgn="base" latinLnBrk="0" hangingPunct="1">
                <a:lnSpc>
                  <a:spcPct val="9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007DB8"/>
                </a:buClr>
                <a:buSzTx/>
                <a:buFontTx/>
                <a:buNone/>
                <a:defRPr/>
              </a:pPr>
              <a:t>8/26/2018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2848" y="8064494"/>
            <a:ext cx="65" cy="1769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lvl="0" indent="0" algn="r" defTabSz="137088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  <a:buSzTx/>
              <a:buFontTx/>
              <a:buNone/>
              <a:defRPr/>
            </a:pPr>
            <a:endParaRPr kumimoji="0" lang="en-US" sz="1277" b="0" i="0" u="none" strike="noStrike" kern="1200" cap="none" spc="0" normalizeH="0" baseline="0" noProof="0" dirty="0" err="1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2848" y="8064494"/>
            <a:ext cx="65" cy="1769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lvl="0" indent="0" algn="r" defTabSz="137088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  <a:buSzTx/>
              <a:buFontTx/>
              <a:buNone/>
              <a:defRPr/>
            </a:pPr>
            <a:endParaRPr kumimoji="0" lang="en-US" sz="1277" b="0" i="0" u="none" strike="noStrike" kern="1200" cap="none" spc="0" normalizeH="0" baseline="0" noProof="0" dirty="0" err="1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63340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02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798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798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798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798" b="1">
          <a:solidFill>
            <a:schemeClr val="accent1"/>
          </a:solidFill>
          <a:latin typeface="Arial Black" pitchFamily="34" charset="0"/>
        </a:defRPr>
      </a:lvl5pPr>
      <a:lvl6pPr marL="685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6598" b="1">
          <a:solidFill>
            <a:schemeClr val="accent1"/>
          </a:solidFill>
          <a:latin typeface="Arial Black" pitchFamily="34" charset="0"/>
        </a:defRPr>
      </a:lvl6pPr>
      <a:lvl7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6598" b="1">
          <a:solidFill>
            <a:schemeClr val="accent1"/>
          </a:solidFill>
          <a:latin typeface="Arial Black" pitchFamily="34" charset="0"/>
        </a:defRPr>
      </a:lvl7pPr>
      <a:lvl8pPr marL="2057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6598" b="1">
          <a:solidFill>
            <a:schemeClr val="accent1"/>
          </a:solidFill>
          <a:latin typeface="Arial Black" pitchFamily="34" charset="0"/>
        </a:defRPr>
      </a:lvl8pPr>
      <a:lvl9pPr marL="2743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6598" b="1">
          <a:solidFill>
            <a:schemeClr val="accent1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18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2098">
          <a:solidFill>
            <a:srgbClr val="000000"/>
          </a:solidFill>
          <a:latin typeface="+mj-lt"/>
          <a:ea typeface="Museo Sans For Dell" panose="02000000000000000000" pitchFamily="2" charset="0"/>
          <a:cs typeface="+mn-cs"/>
        </a:defRPr>
      </a:lvl1pPr>
      <a:lvl2pPr marL="862251" indent="-350044" algn="l" rtl="0" eaLnBrk="1" fontAlgn="base" hangingPunct="1">
        <a:lnSpc>
          <a:spcPct val="100000"/>
        </a:lnSpc>
        <a:spcBef>
          <a:spcPts val="450"/>
        </a:spcBef>
        <a:spcAft>
          <a:spcPts val="0"/>
        </a:spcAft>
        <a:buClr>
          <a:srgbClr val="AAAAAA"/>
        </a:buClr>
        <a:buFont typeface="Museo Sans For Dell" panose="02000000000000000000" pitchFamily="2" charset="0"/>
        <a:buChar char="–"/>
        <a:defRPr sz="1800" baseline="0">
          <a:solidFill>
            <a:srgbClr val="000000"/>
          </a:solidFill>
          <a:latin typeface="+mj-lt"/>
          <a:ea typeface="Museo Sans For Dell" panose="02000000000000000000" pitchFamily="2" charset="0"/>
        </a:defRPr>
      </a:lvl2pPr>
      <a:lvl3pPr marL="1364456" indent="-330756" algn="l" rtl="0" eaLnBrk="1" fontAlgn="base" hangingPunct="1">
        <a:lnSpc>
          <a:spcPct val="100000"/>
        </a:lnSpc>
        <a:spcBef>
          <a:spcPts val="450"/>
        </a:spcBef>
        <a:spcAft>
          <a:spcPts val="0"/>
        </a:spcAft>
        <a:buClr>
          <a:srgbClr val="AAAAAA"/>
        </a:buClr>
        <a:buFont typeface="Museo Sans For Dell" panose="02000000000000000000" pitchFamily="2" charset="0"/>
        <a:buChar char="›"/>
        <a:defRPr sz="1502" baseline="0">
          <a:solidFill>
            <a:srgbClr val="000000"/>
          </a:solidFill>
          <a:latin typeface="+mj-lt"/>
          <a:ea typeface="Museo Sans For Dell" panose="02000000000000000000" pitchFamily="2" charset="0"/>
        </a:defRPr>
      </a:lvl3pPr>
      <a:lvl4pPr marL="1869519" indent="-333613" algn="l" rtl="0" eaLnBrk="1" fontAlgn="base" hangingPunct="1">
        <a:lnSpc>
          <a:spcPct val="90000"/>
        </a:lnSpc>
        <a:spcBef>
          <a:spcPts val="450"/>
        </a:spcBef>
        <a:spcAft>
          <a:spcPts val="0"/>
        </a:spcAft>
        <a:buClr>
          <a:srgbClr val="AAAAAA"/>
        </a:buClr>
        <a:buFont typeface="Courier New" pitchFamily="49" charset="0"/>
        <a:buChar char="o"/>
        <a:defRPr sz="1502" baseline="0">
          <a:solidFill>
            <a:srgbClr val="000000"/>
          </a:solidFill>
          <a:latin typeface="+mj-lt"/>
          <a:ea typeface="Museo Sans For Dell" panose="02000000000000000000" pitchFamily="2" charset="0"/>
        </a:defRPr>
      </a:lvl4pPr>
      <a:lvl5pPr marL="2412444" indent="-355044" algn="l" rtl="0" eaLnBrk="1" fontAlgn="base" hangingPunct="1">
        <a:lnSpc>
          <a:spcPct val="90000"/>
        </a:lnSpc>
        <a:spcBef>
          <a:spcPts val="1198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700">
          <a:solidFill>
            <a:schemeClr val="bg2"/>
          </a:solidFill>
          <a:latin typeface="Museo Sans For Dell" panose="02000000000000000000" pitchFamily="2" charset="0"/>
          <a:ea typeface="Museo Sans For Dell" panose="02000000000000000000" pitchFamily="2" charset="0"/>
        </a:defRPr>
      </a:lvl5pPr>
      <a:lvl6pPr marL="3098244" indent="-35504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402">
          <a:solidFill>
            <a:schemeClr val="accent1"/>
          </a:solidFill>
          <a:latin typeface="+mn-lt"/>
        </a:defRPr>
      </a:lvl6pPr>
      <a:lvl7pPr marL="3784044" indent="-35504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402">
          <a:solidFill>
            <a:schemeClr val="accent1"/>
          </a:solidFill>
          <a:latin typeface="+mn-lt"/>
        </a:defRPr>
      </a:lvl7pPr>
      <a:lvl8pPr marL="4469844" indent="-35504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402">
          <a:solidFill>
            <a:schemeClr val="accent1"/>
          </a:solidFill>
          <a:latin typeface="+mn-lt"/>
        </a:defRPr>
      </a:lvl8pPr>
      <a:lvl9pPr marL="5154930" indent="-35504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402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37088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088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088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088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088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088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088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088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088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3073"/>
          <p:cNvSpPr>
            <a:spLocks noGrp="1"/>
          </p:cNvSpPr>
          <p:nvPr>
            <p:ph type="title"/>
          </p:nvPr>
        </p:nvSpPr>
        <p:spPr>
          <a:xfrm>
            <a:off x="659367" y="2090738"/>
            <a:ext cx="12463462" cy="1838325"/>
          </a:xfrm>
          <a:ln/>
        </p:spPr>
        <p:txBody>
          <a:bodyPr wrap="square" lIns="125722" tIns="62861" rIns="125722" bIns="62861" anchor="ctr"/>
          <a:lstStyle/>
          <a:p>
            <a:pPr defTabSz="1257300" eaLnBrk="1" hangingPunct="1"/>
            <a:r>
              <a:rPr lang="zh-CN" altLang="en-US" dirty="0"/>
              <a:t>腾讯金融科技技术演进</a:t>
            </a:r>
            <a:endParaRPr lang="en-US" altLang="zh-CN" kern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171" name="Rectangle 3"/>
          <p:cNvSpPr/>
          <p:nvPr/>
        </p:nvSpPr>
        <p:spPr>
          <a:xfrm>
            <a:off x="5548319" y="3844583"/>
            <a:ext cx="2666587" cy="23034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4400">
              <a:lnSpc>
                <a:spcPct val="125000"/>
              </a:lnSpc>
            </a:pPr>
            <a:r>
              <a:rPr lang="zh-CN" altLang="en-US" dirty="0">
                <a:solidFill>
                  <a:srgbClr val="BFBFB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程伟    </a:t>
            </a:r>
            <a:r>
              <a:rPr lang="zh-CN" altLang="zh-CN" dirty="0">
                <a:solidFill>
                  <a:srgbClr val="BFBFB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BFBFB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腾讯金融</a:t>
            </a:r>
            <a:endParaRPr lang="en-US" altLang="zh-CN" dirty="0">
              <a:solidFill>
                <a:srgbClr val="BFBFBF"/>
              </a:solidFill>
              <a:latin typeface="Arial" panose="020B0604020202020204" pitchFamily="34" charset="0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D912FD-29E2-4FAE-B6BD-5A3565A1B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" y="14494"/>
            <a:ext cx="2647950" cy="797165"/>
          </a:xfrm>
          <a:prstGeom prst="rect">
            <a:avLst/>
          </a:prstGeom>
        </p:spPr>
      </p:pic>
      <p:sp>
        <p:nvSpPr>
          <p:cNvPr id="5" name="椭圆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C9722371-82E8-48EF-B3D8-2CBC795B703C}"/>
              </a:ext>
            </a:extLst>
          </p:cNvPr>
          <p:cNvSpPr/>
          <p:nvPr/>
        </p:nvSpPr>
        <p:spPr>
          <a:xfrm>
            <a:off x="6799857" y="3760632"/>
            <a:ext cx="163512" cy="163512"/>
          </a:xfrm>
          <a:prstGeom prst="ellipse">
            <a:avLst/>
          </a:prstGeom>
          <a:solidFill>
            <a:srgbClr val="0070C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任意多边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DE5C49D6-6AFF-4A35-921A-E9AE6D041307}"/>
              </a:ext>
            </a:extLst>
          </p:cNvPr>
          <p:cNvSpPr/>
          <p:nvPr/>
        </p:nvSpPr>
        <p:spPr>
          <a:xfrm flipV="1">
            <a:off x="7104495" y="3757768"/>
            <a:ext cx="5222149" cy="86815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4000">
                  <a:srgbClr val="0070C0"/>
                </a:gs>
                <a:gs pos="98000">
                  <a:srgbClr val="0070C0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任意多边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AF8D55DF-A0C2-421A-8167-697F900F4049}"/>
              </a:ext>
            </a:extLst>
          </p:cNvPr>
          <p:cNvSpPr/>
          <p:nvPr/>
        </p:nvSpPr>
        <p:spPr>
          <a:xfrm rot="10800000" flipV="1">
            <a:off x="1436582" y="3838939"/>
            <a:ext cx="5222149" cy="105047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0070C0"/>
                </a:gs>
                <a:gs pos="98000">
                  <a:srgbClr val="0070C0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F222DAAF-B728-4A1F-830E-A04E2594A7FD}"/>
              </a:ext>
            </a:extLst>
          </p:cNvPr>
          <p:cNvSpPr txBox="1">
            <a:spLocks/>
          </p:cNvSpPr>
          <p:nvPr/>
        </p:nvSpPr>
        <p:spPr>
          <a:xfrm>
            <a:off x="835025" y="576263"/>
            <a:ext cx="12045950" cy="1428750"/>
          </a:xfrm>
          <a:prstGeom prst="rect">
            <a:avLst/>
          </a:prstGeom>
        </p:spPr>
        <p:txBody>
          <a:bodyPr/>
          <a:lstStyle>
            <a:lvl1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财付通核心架构的发展历程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7CC8AF2-0CDF-4238-BEC2-FCAF76D31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64" y="2186637"/>
            <a:ext cx="12089201" cy="49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00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矩形 2"/>
          <p:cNvSpPr/>
          <p:nvPr/>
        </p:nvSpPr>
        <p:spPr>
          <a:xfrm>
            <a:off x="39688" y="103188"/>
            <a:ext cx="7078662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财付通系统架构图</a:t>
            </a:r>
          </a:p>
        </p:txBody>
      </p:sp>
      <p:pic>
        <p:nvPicPr>
          <p:cNvPr id="40962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" y="690563"/>
            <a:ext cx="13787437" cy="78882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灯片编号占位符 5"/>
          <p:cNvSpPr>
            <a:spLocks noGrp="1"/>
          </p:cNvSpPr>
          <p:nvPr/>
        </p:nvSpPr>
        <p:spPr>
          <a:xfrm>
            <a:off x="12930188" y="7943850"/>
            <a:ext cx="449262" cy="457200"/>
          </a:xfrm>
          <a:prstGeom prst="rect">
            <a:avLst/>
          </a:prstGeom>
          <a:noFill/>
          <a:ln w="9525">
            <a:noFill/>
          </a:ln>
        </p:spPr>
        <p:txBody>
          <a:bodyPr lIns="107021" tIns="53511" rIns="107021" bIns="53511" anchor="t"/>
          <a:lstStyle/>
          <a:p>
            <a:fld id="{9A0DB2DC-4C9A-4742-B13C-FB6460FD3503}" type="slidenum"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12</a:t>
            </a:fld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9874" name="文本框 9"/>
          <p:cNvSpPr/>
          <p:nvPr/>
        </p:nvSpPr>
        <p:spPr>
          <a:xfrm>
            <a:off x="2146300" y="201613"/>
            <a:ext cx="9163050" cy="477837"/>
          </a:xfrm>
          <a:prstGeom prst="rect">
            <a:avLst/>
          </a:prstGeom>
          <a:noFill/>
          <a:ln w="9525">
            <a:noFill/>
          </a:ln>
        </p:spPr>
        <p:txBody>
          <a:bodyPr lIns="107021" tIns="53511" rIns="107021" bIns="53511" anchor="t">
            <a:spAutoFit/>
          </a:bodyPr>
          <a:lstStyle/>
          <a:p>
            <a:pPr algn="ctr" eaLnBrk="0" hangingPunct="0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875" name="文本框 10"/>
          <p:cNvSpPr/>
          <p:nvPr/>
        </p:nvSpPr>
        <p:spPr>
          <a:xfrm>
            <a:off x="171450" y="1225550"/>
            <a:ext cx="13208000" cy="3448050"/>
          </a:xfrm>
          <a:prstGeom prst="rect">
            <a:avLst/>
          </a:prstGeom>
          <a:noFill/>
          <a:ln w="9525">
            <a:noFill/>
          </a:ln>
        </p:spPr>
        <p:txBody>
          <a:bodyPr lIns="107021" tIns="53511" rIns="107021" bIns="53511" anchor="t">
            <a:spAutoFit/>
          </a:bodyPr>
          <a:lstStyle/>
          <a:p>
            <a:pPr marL="335280" indent="-335280" eaLnBrk="0" hangingPunct="0">
              <a:spcAft>
                <a:spcPts val="700"/>
              </a:spcAft>
            </a:pP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indent="0" eaLnBrk="0" hangingPunct="0">
              <a:spcAft>
                <a:spcPts val="700"/>
              </a:spcAft>
            </a:pPr>
            <a:endParaRPr lang="zh-CN" altLang="en-US" sz="19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indent="0" eaLnBrk="0" hangingPunct="0">
              <a:spcAft>
                <a:spcPts val="700"/>
              </a:spcAft>
            </a:pPr>
            <a:endParaRPr lang="zh-CN" altLang="en-US" sz="19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indent="0" eaLnBrk="0" hangingPunct="0">
              <a:spcAft>
                <a:spcPts val="700"/>
              </a:spcAft>
            </a:pPr>
            <a:endParaRPr lang="zh-CN" altLang="en-US" sz="19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35280" indent="-335280" eaLnBrk="0" hangingPunct="0">
              <a:spcAft>
                <a:spcPts val="700"/>
              </a:spcAft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35280" indent="-335280" eaLnBrk="0" hangingPunct="0">
              <a:spcAft>
                <a:spcPts val="700"/>
              </a:spcAft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35280" indent="-335280" eaLnBrk="0" hangingPunct="0">
              <a:spcAft>
                <a:spcPts val="700"/>
              </a:spcAft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35280" indent="-335280" eaLnBrk="0" hangingPunct="0">
              <a:spcAft>
                <a:spcPts val="700"/>
              </a:spcAft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" name="组合 64"/>
          <p:cNvGrpSpPr/>
          <p:nvPr/>
        </p:nvGrpSpPr>
        <p:grpSpPr>
          <a:xfrm>
            <a:off x="161175" y="4236168"/>
            <a:ext cx="13069452" cy="410573"/>
            <a:chOff x="534438" y="3368953"/>
            <a:chExt cx="10944224" cy="438144"/>
          </a:xfrm>
          <a:solidFill>
            <a:srgbClr val="FFFFFF">
              <a:lumMod val="65000"/>
            </a:srgbClr>
          </a:solidFill>
        </p:grpSpPr>
        <p:sp>
          <p:nvSpPr>
            <p:cNvPr id="16" name="矩形 15"/>
            <p:cNvSpPr/>
            <p:nvPr/>
          </p:nvSpPr>
          <p:spPr>
            <a:xfrm>
              <a:off x="11049789" y="3503489"/>
              <a:ext cx="50397" cy="16906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strike="noStrike" kern="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66"/>
            <p:cNvGrpSpPr/>
            <p:nvPr/>
          </p:nvGrpSpPr>
          <p:grpSpPr>
            <a:xfrm>
              <a:off x="534438" y="3368953"/>
              <a:ext cx="10944224" cy="438144"/>
              <a:chOff x="623889" y="3209929"/>
              <a:chExt cx="10944224" cy="438144"/>
            </a:xfrm>
            <a:grpFill/>
          </p:grpSpPr>
          <p:sp>
            <p:nvSpPr>
              <p:cNvPr id="18" name="矩形 17"/>
              <p:cNvSpPr/>
              <p:nvPr/>
            </p:nvSpPr>
            <p:spPr>
              <a:xfrm>
                <a:off x="623889" y="3344465"/>
                <a:ext cx="50397" cy="16906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6997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strike="noStrike" kern="0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717047" y="3344465"/>
                <a:ext cx="107093" cy="16906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6997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strike="noStrike" kern="0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866901" y="3344465"/>
                <a:ext cx="198437" cy="16906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6997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strike="noStrike" kern="0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108099" y="3344465"/>
                <a:ext cx="9613876" cy="16906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6997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strike="noStrike" kern="0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0994902" y="3344465"/>
                <a:ext cx="107093" cy="16906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6997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strike="noStrike" kern="0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0759220" y="3344465"/>
                <a:ext cx="198437" cy="169069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6997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strike="noStrike" kern="0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5400000">
                <a:off x="11159803" y="3239763"/>
                <a:ext cx="438144" cy="378476"/>
              </a:xfrm>
              <a:prstGeom prst="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6997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strike="noStrike" kern="0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25" name="肘形连接符 74"/>
          <p:cNvCxnSpPr/>
          <p:nvPr/>
        </p:nvCxnSpPr>
        <p:spPr>
          <a:xfrm rot="5400000" flipH="1" flipV="1">
            <a:off x="1127125" y="3557588"/>
            <a:ext cx="808038" cy="328612"/>
          </a:xfrm>
          <a:prstGeom prst="bentConnector2">
            <a:avLst/>
          </a:prstGeom>
          <a:ln w="9525" cap="flat" cmpd="sng">
            <a:solidFill>
              <a:srgbClr val="41445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组合 78"/>
          <p:cNvGrpSpPr/>
          <p:nvPr/>
        </p:nvGrpSpPr>
        <p:grpSpPr>
          <a:xfrm>
            <a:off x="1694788" y="2907562"/>
            <a:ext cx="1589183" cy="600149"/>
            <a:chOff x="1853741" y="1952625"/>
            <a:chExt cx="1413335" cy="876262"/>
          </a:xfrm>
          <a:solidFill>
            <a:srgbClr val="A0A0A0"/>
          </a:solidFill>
        </p:grpSpPr>
        <p:sp>
          <p:nvSpPr>
            <p:cNvPr id="30" name="矩形 29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strike="noStrike" kern="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66"/>
            <p:cNvSpPr txBox="1"/>
            <p:nvPr/>
          </p:nvSpPr>
          <p:spPr>
            <a:xfrm>
              <a:off x="1853742" y="1997871"/>
              <a:ext cx="1413334" cy="537745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just"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strike="noStrike" kern="0" noProof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核心用户打散</a:t>
              </a:r>
              <a:endParaRPr lang="zh-CN" altLang="en-US" sz="1800" strike="noStrike" kern="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2" name="肘形连接符 81"/>
          <p:cNvCxnSpPr/>
          <p:nvPr/>
        </p:nvCxnSpPr>
        <p:spPr>
          <a:xfrm rot="5400000" flipH="1" flipV="1">
            <a:off x="4013200" y="3543300"/>
            <a:ext cx="808038" cy="327025"/>
          </a:xfrm>
          <a:prstGeom prst="bentConnector2">
            <a:avLst/>
          </a:prstGeom>
          <a:ln w="9525" cap="flat" cmpd="sng">
            <a:solidFill>
              <a:srgbClr val="41445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" name="组合 85"/>
          <p:cNvGrpSpPr/>
          <p:nvPr/>
        </p:nvGrpSpPr>
        <p:grpSpPr>
          <a:xfrm>
            <a:off x="4596218" y="2907562"/>
            <a:ext cx="1589183" cy="679018"/>
            <a:chOff x="1853741" y="1952625"/>
            <a:chExt cx="1413335" cy="907423"/>
          </a:xfrm>
          <a:solidFill>
            <a:srgbClr val="A0A0A0"/>
          </a:solidFill>
        </p:grpSpPr>
        <p:sp>
          <p:nvSpPr>
            <p:cNvPr id="37" name="矩形 36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strike="noStrike" kern="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75"/>
            <p:cNvSpPr txBox="1"/>
            <p:nvPr/>
          </p:nvSpPr>
          <p:spPr>
            <a:xfrm>
              <a:off x="1853742" y="1997871"/>
              <a:ext cx="1413334" cy="862177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strike="noStrike" kern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核心用户</a:t>
              </a:r>
              <a:r>
                <a:rPr lang="en-US" altLang="zh-CN" sz="1800" strike="noStrike" kern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25</a:t>
              </a:r>
              <a:r>
                <a:rPr lang="zh-CN" altLang="en-US" sz="1800" strike="noStrike" kern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拆</a:t>
              </a:r>
              <a:r>
                <a:rPr lang="en-US" altLang="zh-CN" sz="1800" strike="noStrike" kern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100</a:t>
              </a:r>
              <a:endParaRPr lang="zh-CN" altLang="en-US" sz="1800" strike="noStrike" kern="0" noProof="1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肘形连接符 88"/>
          <p:cNvCxnSpPr/>
          <p:nvPr/>
        </p:nvCxnSpPr>
        <p:spPr>
          <a:xfrm rot="5400000" flipH="1" flipV="1">
            <a:off x="6929438" y="3557588"/>
            <a:ext cx="808037" cy="328612"/>
          </a:xfrm>
          <a:prstGeom prst="bentConnector2">
            <a:avLst/>
          </a:prstGeom>
          <a:ln w="9525" cap="flat" cmpd="sng">
            <a:solidFill>
              <a:srgbClr val="41445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组合 92"/>
          <p:cNvGrpSpPr/>
          <p:nvPr/>
        </p:nvGrpSpPr>
        <p:grpSpPr>
          <a:xfrm>
            <a:off x="7497637" y="2907561"/>
            <a:ext cx="1589191" cy="711252"/>
            <a:chOff x="1853741" y="1952625"/>
            <a:chExt cx="1413335" cy="876262"/>
          </a:xfrm>
          <a:solidFill>
            <a:srgbClr val="A0A0A0"/>
          </a:solidFill>
        </p:grpSpPr>
        <p:sp>
          <p:nvSpPr>
            <p:cNvPr id="44" name="矩形 43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strike="noStrike" kern="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82"/>
            <p:cNvSpPr txBox="1"/>
            <p:nvPr/>
          </p:nvSpPr>
          <p:spPr>
            <a:xfrm>
              <a:off x="1853742" y="1997871"/>
              <a:ext cx="1413334" cy="453745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strike="noStrike" kern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核心商户异步</a:t>
              </a:r>
              <a:endParaRPr lang="zh-CN" altLang="en-US" sz="1800" strike="noStrike" kern="0" noProof="1">
                <a:solidFill>
                  <a:schemeClr val="tx1"/>
                </a:solidFill>
              </a:endParaRPr>
            </a:p>
          </p:txBody>
        </p:sp>
      </p:grpSp>
      <p:cxnSp>
        <p:nvCxnSpPr>
          <p:cNvPr id="46" name="肘形连接符 95"/>
          <p:cNvCxnSpPr/>
          <p:nvPr/>
        </p:nvCxnSpPr>
        <p:spPr>
          <a:xfrm rot="5400000" flipH="1" flipV="1">
            <a:off x="9831388" y="3557588"/>
            <a:ext cx="808037" cy="328612"/>
          </a:xfrm>
          <a:prstGeom prst="bentConnector2">
            <a:avLst/>
          </a:prstGeom>
          <a:ln w="9525" cap="flat" cmpd="sng">
            <a:solidFill>
              <a:srgbClr val="41445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" name="组合 99"/>
          <p:cNvGrpSpPr/>
          <p:nvPr/>
        </p:nvGrpSpPr>
        <p:grpSpPr>
          <a:xfrm>
            <a:off x="10399086" y="2907568"/>
            <a:ext cx="1589173" cy="766816"/>
            <a:chOff x="1853741" y="1952625"/>
            <a:chExt cx="1413335" cy="876262"/>
          </a:xfrm>
          <a:solidFill>
            <a:srgbClr val="A0A0A0"/>
          </a:solidFill>
        </p:grpSpPr>
        <p:sp>
          <p:nvSpPr>
            <p:cNvPr id="51" name="矩形 50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strike="noStrike" kern="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文本框 89"/>
            <p:cNvSpPr txBox="1"/>
            <p:nvPr/>
          </p:nvSpPr>
          <p:spPr>
            <a:xfrm>
              <a:off x="1853742" y="1997871"/>
              <a:ext cx="1413334" cy="42087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strike="noStrike" kern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2</a:t>
              </a:r>
              <a:r>
                <a:rPr lang="zh-CN" altLang="en-US" sz="1800" strike="noStrike" kern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地</a:t>
              </a:r>
              <a:r>
                <a:rPr lang="en-US" altLang="zh-CN" sz="1800" strike="noStrike" kern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4</a:t>
              </a:r>
              <a:r>
                <a:rPr lang="zh-CN" altLang="en-US" sz="1800" strike="noStrike" kern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中心</a:t>
              </a:r>
              <a:endParaRPr lang="zh-CN" altLang="en-US" sz="1800" strike="noStrike" kern="0" noProof="1">
                <a:solidFill>
                  <a:schemeClr val="tx1"/>
                </a:solidFill>
              </a:endParaRPr>
            </a:p>
          </p:txBody>
        </p:sp>
      </p:grpSp>
      <p:cxnSp>
        <p:nvCxnSpPr>
          <p:cNvPr id="53" name="肘形连接符 102"/>
          <p:cNvCxnSpPr/>
          <p:nvPr/>
        </p:nvCxnSpPr>
        <p:spPr>
          <a:xfrm rot="-5400000" flipH="1">
            <a:off x="2578100" y="5000625"/>
            <a:ext cx="806450" cy="327025"/>
          </a:xfrm>
          <a:prstGeom prst="bentConnector2">
            <a:avLst/>
          </a:prstGeom>
          <a:ln w="9525" cap="flat" cmpd="sng">
            <a:solidFill>
              <a:srgbClr val="41445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" name="组合 106"/>
          <p:cNvGrpSpPr/>
          <p:nvPr/>
        </p:nvGrpSpPr>
        <p:grpSpPr>
          <a:xfrm>
            <a:off x="3145790" y="5157469"/>
            <a:ext cx="1774825" cy="627885"/>
            <a:chOff x="1853741" y="1952625"/>
            <a:chExt cx="1413335" cy="876262"/>
          </a:xfrm>
          <a:solidFill>
            <a:srgbClr val="A0A0A0"/>
          </a:solidFill>
        </p:grpSpPr>
        <p:sp>
          <p:nvSpPr>
            <p:cNvPr id="58" name="矩形 57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strike="noStrike" kern="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96"/>
            <p:cNvSpPr txBox="1"/>
            <p:nvPr/>
          </p:nvSpPr>
          <p:spPr>
            <a:xfrm>
              <a:off x="1853742" y="1997871"/>
              <a:ext cx="1413334" cy="51399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strike="noStrike" kern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核心用户</a:t>
              </a:r>
              <a:r>
                <a:rPr lang="en-US" altLang="zh-CN" sz="1800" strike="noStrike" kern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2</a:t>
              </a:r>
              <a:r>
                <a:rPr lang="zh-CN" altLang="en-US" sz="1800" strike="noStrike" kern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拆</a:t>
              </a:r>
              <a:r>
                <a:rPr lang="en-US" altLang="zh-CN" sz="1800" strike="noStrike" kern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25</a:t>
              </a:r>
              <a:endParaRPr lang="zh-CN" altLang="en-US" sz="1800" strike="noStrike" kern="0" noProof="1">
                <a:solidFill>
                  <a:schemeClr val="tx1"/>
                </a:solidFill>
              </a:endParaRPr>
            </a:p>
          </p:txBody>
        </p:sp>
      </p:grpSp>
      <p:cxnSp>
        <p:nvCxnSpPr>
          <p:cNvPr id="60" name="肘形连接符 109"/>
          <p:cNvCxnSpPr/>
          <p:nvPr/>
        </p:nvCxnSpPr>
        <p:spPr>
          <a:xfrm rot="-5400000" flipH="1">
            <a:off x="5480050" y="5000625"/>
            <a:ext cx="806450" cy="327025"/>
          </a:xfrm>
          <a:prstGeom prst="bentConnector2">
            <a:avLst/>
          </a:prstGeom>
          <a:ln w="9525" cap="flat" cmpd="sng">
            <a:solidFill>
              <a:srgbClr val="41445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组合 113"/>
          <p:cNvGrpSpPr/>
          <p:nvPr/>
        </p:nvGrpSpPr>
        <p:grpSpPr>
          <a:xfrm>
            <a:off x="6046933" y="5157411"/>
            <a:ext cx="1589183" cy="683491"/>
            <a:chOff x="1853741" y="1952625"/>
            <a:chExt cx="1413335" cy="876262"/>
          </a:xfrm>
          <a:solidFill>
            <a:srgbClr val="A0A0A0"/>
          </a:solidFill>
        </p:grpSpPr>
        <p:sp>
          <p:nvSpPr>
            <p:cNvPr id="65" name="矩形 64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strike="noStrike" kern="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文本框 104"/>
            <p:cNvSpPr txBox="1"/>
            <p:nvPr/>
          </p:nvSpPr>
          <p:spPr>
            <a:xfrm>
              <a:off x="1853742" y="1997874"/>
              <a:ext cx="1413334" cy="827101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strike="noStrike" kern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核心多</a:t>
              </a:r>
              <a:r>
                <a:rPr lang="en-US" altLang="zh-CN" sz="1800" strike="noStrike" kern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SET</a:t>
              </a:r>
              <a:r>
                <a:rPr lang="zh-CN" altLang="en-US" sz="1800" strike="noStrike" kern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双活</a:t>
              </a:r>
              <a:endParaRPr lang="zh-CN" altLang="en-US" sz="1800" strike="noStrike" kern="0" noProof="1">
                <a:solidFill>
                  <a:schemeClr val="tx1"/>
                </a:solidFill>
              </a:endParaRPr>
            </a:p>
          </p:txBody>
        </p:sp>
      </p:grpSp>
      <p:cxnSp>
        <p:nvCxnSpPr>
          <p:cNvPr id="67" name="肘形连接符 116"/>
          <p:cNvCxnSpPr/>
          <p:nvPr/>
        </p:nvCxnSpPr>
        <p:spPr>
          <a:xfrm rot="-5400000" flipH="1">
            <a:off x="8380413" y="4999038"/>
            <a:ext cx="806450" cy="328612"/>
          </a:xfrm>
          <a:prstGeom prst="bentConnector2">
            <a:avLst/>
          </a:prstGeom>
          <a:ln w="9525" cap="flat" cmpd="sng">
            <a:solidFill>
              <a:srgbClr val="41445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组合 120"/>
          <p:cNvGrpSpPr/>
          <p:nvPr/>
        </p:nvGrpSpPr>
        <p:grpSpPr>
          <a:xfrm>
            <a:off x="8948371" y="5157412"/>
            <a:ext cx="1589173" cy="683492"/>
            <a:chOff x="1853741" y="1952625"/>
            <a:chExt cx="1413335" cy="876262"/>
          </a:xfrm>
          <a:solidFill>
            <a:srgbClr val="A0A0A0"/>
          </a:solidFill>
        </p:grpSpPr>
        <p:sp>
          <p:nvSpPr>
            <p:cNvPr id="72" name="矩形 71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strike="noStrike" kern="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文本框 111"/>
            <p:cNvSpPr txBox="1"/>
            <p:nvPr/>
          </p:nvSpPr>
          <p:spPr>
            <a:xfrm>
              <a:off x="1853742" y="1997871"/>
              <a:ext cx="1413334" cy="472163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strike="noStrike" kern="0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红包单机事务</a:t>
              </a:r>
              <a:endParaRPr lang="zh-CN" altLang="en-US" sz="1800" strike="noStrike" kern="0" noProof="1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组合 75"/>
          <p:cNvGrpSpPr/>
          <p:nvPr/>
        </p:nvGrpSpPr>
        <p:grpSpPr>
          <a:xfrm>
            <a:off x="2304466" y="4148338"/>
            <a:ext cx="1100836" cy="555523"/>
            <a:chOff x="1109756" y="3090803"/>
            <a:chExt cx="583096" cy="676392"/>
          </a:xfrm>
          <a:solidFill>
            <a:srgbClr val="67B0E3"/>
          </a:solidFill>
        </p:grpSpPr>
        <p:sp>
          <p:nvSpPr>
            <p:cNvPr id="79" name="六边形 78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chemeClr val="accent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1" strike="noStrike" kern="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文本框 64"/>
            <p:cNvSpPr txBox="1"/>
            <p:nvPr/>
          </p:nvSpPr>
          <p:spPr>
            <a:xfrm>
              <a:off x="1115001" y="3231619"/>
              <a:ext cx="542607" cy="37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trike="noStrike" kern="0" noProof="1">
                  <a:solidFill>
                    <a:srgbClr val="FFFFFF"/>
                  </a:solidFill>
                  <a:latin typeface="微软雅黑" panose="020B0503020204020204" pitchFamily="34" charset="-122"/>
                  <a:ea typeface="宋体" panose="02010600030101010101" pitchFamily="2" charset="-122"/>
                  <a:cs typeface="+mn-ea"/>
                </a:rPr>
                <a:t>2015.01</a:t>
              </a:r>
              <a:endParaRPr lang="zh-CN" altLang="en-US" sz="1400" b="1" strike="noStrike" kern="0" noProof="1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5" name="组合 75"/>
          <p:cNvGrpSpPr/>
          <p:nvPr/>
        </p:nvGrpSpPr>
        <p:grpSpPr>
          <a:xfrm>
            <a:off x="803302" y="4174338"/>
            <a:ext cx="1100836" cy="555523"/>
            <a:chOff x="1109756" y="3090803"/>
            <a:chExt cx="583096" cy="676392"/>
          </a:xfrm>
          <a:solidFill>
            <a:srgbClr val="67B0E3"/>
          </a:solidFill>
        </p:grpSpPr>
        <p:sp>
          <p:nvSpPr>
            <p:cNvPr id="82" name="六边形 81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chemeClr val="accent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1" strike="noStrike" kern="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文本框 64"/>
            <p:cNvSpPr txBox="1"/>
            <p:nvPr/>
          </p:nvSpPr>
          <p:spPr>
            <a:xfrm>
              <a:off x="1115001" y="3231619"/>
              <a:ext cx="542607" cy="37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trike="noStrike" kern="0" noProof="1">
                  <a:solidFill>
                    <a:srgbClr val="FFFFFF"/>
                  </a:solidFill>
                  <a:latin typeface="微软雅黑" panose="020B0503020204020204" pitchFamily="34" charset="-122"/>
                  <a:ea typeface="宋体" panose="02010600030101010101" pitchFamily="2" charset="-122"/>
                  <a:cs typeface="+mn-ea"/>
                </a:rPr>
                <a:t>2014.06</a:t>
              </a:r>
              <a:endParaRPr lang="zh-CN" altLang="en-US" sz="1400" b="1" strike="noStrike" kern="0" noProof="1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7" name="组合 75"/>
          <p:cNvGrpSpPr/>
          <p:nvPr/>
        </p:nvGrpSpPr>
        <p:grpSpPr>
          <a:xfrm>
            <a:off x="3705554" y="4174337"/>
            <a:ext cx="1100854" cy="555523"/>
            <a:chOff x="1109756" y="3090803"/>
            <a:chExt cx="583096" cy="676392"/>
          </a:xfrm>
          <a:solidFill>
            <a:srgbClr val="67B0E3"/>
          </a:solidFill>
        </p:grpSpPr>
        <p:sp>
          <p:nvSpPr>
            <p:cNvPr id="85" name="六边形 84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chemeClr val="accent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1" strike="noStrike" kern="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文本框 64"/>
            <p:cNvSpPr txBox="1"/>
            <p:nvPr/>
          </p:nvSpPr>
          <p:spPr>
            <a:xfrm>
              <a:off x="1115001" y="3231619"/>
              <a:ext cx="542607" cy="37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trike="noStrike" kern="0" noProof="1">
                  <a:solidFill>
                    <a:srgbClr val="FFFFFF"/>
                  </a:solidFill>
                  <a:latin typeface="微软雅黑" panose="020B0503020204020204" pitchFamily="34" charset="-122"/>
                  <a:ea typeface="宋体" panose="02010600030101010101" pitchFamily="2" charset="-122"/>
                  <a:cs typeface="+mn-ea"/>
                </a:rPr>
                <a:t>2015.11</a:t>
              </a:r>
              <a:endParaRPr lang="zh-CN" altLang="en-US" sz="1400" b="1" strike="noStrike" kern="0" noProof="1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6" name="组合 75"/>
          <p:cNvGrpSpPr/>
          <p:nvPr/>
        </p:nvGrpSpPr>
        <p:grpSpPr>
          <a:xfrm>
            <a:off x="5156679" y="4174337"/>
            <a:ext cx="1100854" cy="555523"/>
            <a:chOff x="1109756" y="3090803"/>
            <a:chExt cx="583096" cy="676392"/>
          </a:xfrm>
          <a:solidFill>
            <a:srgbClr val="67B0E3"/>
          </a:solidFill>
        </p:grpSpPr>
        <p:sp>
          <p:nvSpPr>
            <p:cNvPr id="88" name="六边形 87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chemeClr val="accent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1" strike="noStrike" kern="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文本框 64"/>
            <p:cNvSpPr txBox="1"/>
            <p:nvPr/>
          </p:nvSpPr>
          <p:spPr>
            <a:xfrm>
              <a:off x="1115001" y="3231619"/>
              <a:ext cx="542607" cy="37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trike="noStrike" kern="0" noProof="1">
                  <a:solidFill>
                    <a:srgbClr val="FFFFFF"/>
                  </a:solidFill>
                  <a:latin typeface="微软雅黑" panose="020B0503020204020204" pitchFamily="34" charset="-122"/>
                  <a:ea typeface="宋体" panose="02010600030101010101" pitchFamily="2" charset="-122"/>
                  <a:cs typeface="+mn-ea"/>
                </a:rPr>
                <a:t>2016.01</a:t>
              </a:r>
              <a:endParaRPr lang="zh-CN" altLang="en-US" sz="1400" b="1" strike="noStrike" kern="0" noProof="1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7" name="组合 75"/>
          <p:cNvGrpSpPr/>
          <p:nvPr/>
        </p:nvGrpSpPr>
        <p:grpSpPr>
          <a:xfrm>
            <a:off x="6607805" y="4174337"/>
            <a:ext cx="1100854" cy="555523"/>
            <a:chOff x="1109756" y="3090803"/>
            <a:chExt cx="583096" cy="676392"/>
          </a:xfrm>
          <a:solidFill>
            <a:srgbClr val="67B0E3"/>
          </a:solidFill>
        </p:grpSpPr>
        <p:sp>
          <p:nvSpPr>
            <p:cNvPr id="91" name="六边形 90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chemeClr val="accent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1" strike="noStrike" kern="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文本框 64"/>
            <p:cNvSpPr txBox="1"/>
            <p:nvPr/>
          </p:nvSpPr>
          <p:spPr>
            <a:xfrm>
              <a:off x="1115001" y="3231619"/>
              <a:ext cx="542607" cy="37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trike="noStrike" kern="0" noProof="1">
                  <a:solidFill>
                    <a:srgbClr val="FFFFFF"/>
                  </a:solidFill>
                  <a:latin typeface="微软雅黑" panose="020B0503020204020204" pitchFamily="34" charset="-122"/>
                  <a:ea typeface="宋体" panose="02010600030101010101" pitchFamily="2" charset="-122"/>
                  <a:cs typeface="+mn-ea"/>
                </a:rPr>
                <a:t>2016.06</a:t>
              </a:r>
              <a:endParaRPr lang="zh-CN" altLang="en-US" sz="1400" b="1" strike="noStrike" kern="0" noProof="1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8" name="组合 75"/>
          <p:cNvGrpSpPr/>
          <p:nvPr/>
        </p:nvGrpSpPr>
        <p:grpSpPr>
          <a:xfrm>
            <a:off x="8108970" y="4174337"/>
            <a:ext cx="1100836" cy="555523"/>
            <a:chOff x="1109756" y="3090803"/>
            <a:chExt cx="583096" cy="676392"/>
          </a:xfrm>
          <a:solidFill>
            <a:srgbClr val="67B0E3"/>
          </a:solidFill>
        </p:grpSpPr>
        <p:sp>
          <p:nvSpPr>
            <p:cNvPr id="94" name="六边形 93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chemeClr val="accent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1" strike="noStrike" kern="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文本框 64"/>
            <p:cNvSpPr txBox="1"/>
            <p:nvPr/>
          </p:nvSpPr>
          <p:spPr>
            <a:xfrm>
              <a:off x="1115001" y="3231619"/>
              <a:ext cx="542607" cy="37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trike="noStrike" kern="0" noProof="1">
                  <a:solidFill>
                    <a:srgbClr val="FFFFFF"/>
                  </a:solidFill>
                  <a:latin typeface="微软雅黑" panose="020B0503020204020204" pitchFamily="34" charset="-122"/>
                  <a:ea typeface="宋体" panose="02010600030101010101" pitchFamily="2" charset="-122"/>
                  <a:cs typeface="+mn-ea"/>
                </a:rPr>
                <a:t>2016.09</a:t>
              </a:r>
              <a:endParaRPr lang="zh-CN" altLang="en-US" sz="1400" b="1" strike="noStrike" kern="0" noProof="1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9" name="组合 75"/>
          <p:cNvGrpSpPr/>
          <p:nvPr/>
        </p:nvGrpSpPr>
        <p:grpSpPr>
          <a:xfrm>
            <a:off x="9510057" y="4174337"/>
            <a:ext cx="1100854" cy="555523"/>
            <a:chOff x="1109756" y="3090803"/>
            <a:chExt cx="583096" cy="676392"/>
          </a:xfrm>
          <a:solidFill>
            <a:srgbClr val="67B0E3"/>
          </a:solidFill>
        </p:grpSpPr>
        <p:sp>
          <p:nvSpPr>
            <p:cNvPr id="97" name="六边形 96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chemeClr val="accent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1" strike="noStrike" kern="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文本框 64"/>
            <p:cNvSpPr txBox="1"/>
            <p:nvPr/>
          </p:nvSpPr>
          <p:spPr>
            <a:xfrm>
              <a:off x="1115001" y="3231619"/>
              <a:ext cx="542607" cy="37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trike="noStrike" kern="0" noProof="1">
                  <a:solidFill>
                    <a:srgbClr val="FFFFFF"/>
                  </a:solidFill>
                  <a:latin typeface="微软雅黑" panose="020B0503020204020204" pitchFamily="34" charset="-122"/>
                  <a:ea typeface="宋体" panose="02010600030101010101" pitchFamily="2" charset="-122"/>
                  <a:cs typeface="+mn-ea"/>
                </a:rPr>
                <a:t>2016.11</a:t>
              </a:r>
              <a:endParaRPr lang="zh-CN" altLang="en-US" sz="1400" b="1" strike="noStrike" kern="0" noProof="1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3" name="组合 75"/>
          <p:cNvGrpSpPr/>
          <p:nvPr/>
        </p:nvGrpSpPr>
        <p:grpSpPr>
          <a:xfrm>
            <a:off x="11011222" y="4174337"/>
            <a:ext cx="1100854" cy="555523"/>
            <a:chOff x="1109756" y="3090803"/>
            <a:chExt cx="583096" cy="676392"/>
          </a:xfrm>
          <a:solidFill>
            <a:srgbClr val="67B0E3"/>
          </a:solidFill>
        </p:grpSpPr>
        <p:sp>
          <p:nvSpPr>
            <p:cNvPr id="100" name="六边形 99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chemeClr val="accent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1" strike="noStrike" kern="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文本框 64"/>
            <p:cNvSpPr txBox="1"/>
            <p:nvPr/>
          </p:nvSpPr>
          <p:spPr>
            <a:xfrm>
              <a:off x="1115001" y="3231619"/>
              <a:ext cx="542607" cy="37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trike="noStrike" kern="0" noProof="1">
                  <a:solidFill>
                    <a:srgbClr val="FFFFFF"/>
                  </a:solidFill>
                  <a:latin typeface="微软雅黑" panose="020B0503020204020204" pitchFamily="34" charset="-122"/>
                  <a:ea typeface="宋体" panose="02010600030101010101" pitchFamily="2" charset="-122"/>
                  <a:cs typeface="+mn-ea"/>
                </a:rPr>
                <a:t>2017</a:t>
              </a:r>
              <a:endParaRPr lang="zh-CN" altLang="en-US" sz="1400" b="1" strike="noStrike" kern="0" noProof="1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102" name="肘形连接符 116"/>
          <p:cNvCxnSpPr/>
          <p:nvPr/>
        </p:nvCxnSpPr>
        <p:spPr>
          <a:xfrm rot="-5400000" flipH="1">
            <a:off x="11306175" y="5024438"/>
            <a:ext cx="808038" cy="328612"/>
          </a:xfrm>
          <a:prstGeom prst="bentConnector2">
            <a:avLst/>
          </a:prstGeom>
          <a:ln w="9525" cap="flat" cmpd="sng">
            <a:solidFill>
              <a:srgbClr val="41445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" name="组合 120"/>
          <p:cNvGrpSpPr/>
          <p:nvPr/>
        </p:nvGrpSpPr>
        <p:grpSpPr>
          <a:xfrm>
            <a:off x="11873952" y="5182430"/>
            <a:ext cx="1589173" cy="769578"/>
            <a:chOff x="1853741" y="1952625"/>
            <a:chExt cx="1413335" cy="876262"/>
          </a:xfrm>
          <a:solidFill>
            <a:srgbClr val="A0A0A0"/>
          </a:solidFill>
        </p:grpSpPr>
        <p:sp>
          <p:nvSpPr>
            <p:cNvPr id="104" name="矩形 103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strike="noStrike" kern="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文本框 111"/>
            <p:cNvSpPr txBox="1"/>
            <p:nvPr/>
          </p:nvSpPr>
          <p:spPr>
            <a:xfrm>
              <a:off x="1853742" y="1997871"/>
              <a:ext cx="1413334" cy="419347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106997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b="1" strike="noStrike" kern="0" noProof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2</a:t>
              </a:r>
              <a:r>
                <a:rPr lang="zh-CN" altLang="en-US" sz="1800" b="1" strike="noStrike" kern="0" noProof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地</a:t>
              </a:r>
              <a:r>
                <a:rPr lang="en-US" altLang="zh-CN" sz="1800" b="1" strike="noStrike" kern="0" noProof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12</a:t>
              </a:r>
              <a:r>
                <a:rPr lang="zh-CN" altLang="en-US" sz="1800" b="1" strike="noStrike" kern="0" noProof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中心</a:t>
              </a:r>
              <a:endParaRPr lang="zh-CN" altLang="en-US" sz="1800" b="1" strike="noStrike" kern="0" noProof="1">
                <a:solidFill>
                  <a:srgbClr val="FF0000"/>
                </a:solidFill>
              </a:endParaRPr>
            </a:p>
          </p:txBody>
        </p:sp>
      </p:grpSp>
      <p:sp>
        <p:nvSpPr>
          <p:cNvPr id="79901" name="标题 8193"/>
          <p:cNvSpPr txBox="1"/>
          <p:nvPr/>
        </p:nvSpPr>
        <p:spPr>
          <a:xfrm>
            <a:off x="573088" y="511175"/>
            <a:ext cx="11928475" cy="1428750"/>
          </a:xfrm>
          <a:prstGeom prst="rect">
            <a:avLst/>
          </a:prstGeom>
          <a:noFill/>
          <a:ln w="9525">
            <a:noFill/>
          </a:ln>
        </p:spPr>
        <p:txBody>
          <a:bodyPr wrap="square" lIns="125722" tIns="62861" rIns="125722" bIns="62861" anchor="ctr"/>
          <a:lstStyle/>
          <a:p>
            <a:pPr defTabSz="1257300" eaLnBrk="0" hangingPunct="0"/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核心架构演化路线图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B651D-7522-400A-BAF3-6B8110D9D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55" y="684251"/>
            <a:ext cx="12687301" cy="834266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核心账户条带化处理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E59A59-9D43-45B7-A660-98CD246F0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11" y="1673698"/>
            <a:ext cx="12187809" cy="614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47824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A8F539-EB66-4F08-9FA3-C7F270EF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967" y="648263"/>
            <a:ext cx="12687301" cy="808268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健康度管理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1FC68D-8066-4651-98C4-F412FDE9F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404" y="1751954"/>
            <a:ext cx="11089130" cy="625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90011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263" y="154992"/>
            <a:ext cx="12687301" cy="993472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分布式需求</a:t>
            </a:r>
          </a:p>
        </p:txBody>
      </p:sp>
      <p:sp>
        <p:nvSpPr>
          <p:cNvPr id="4" name="矩形 3"/>
          <p:cNvSpPr/>
          <p:nvPr/>
        </p:nvSpPr>
        <p:spPr>
          <a:xfrm>
            <a:off x="877125" y="1399371"/>
            <a:ext cx="2466975" cy="665321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5"/>
          <p:cNvSpPr txBox="1">
            <a:spLocks noChangeArrowheads="1"/>
          </p:cNvSpPr>
          <p:nvPr/>
        </p:nvSpPr>
        <p:spPr bwMode="auto">
          <a:xfrm>
            <a:off x="1261300" y="1602571"/>
            <a:ext cx="1760537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业务需求</a:t>
            </a:r>
            <a:endParaRPr lang="en-US" altLang="zh-CN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分布式架构</a:t>
            </a:r>
            <a:endParaRPr lang="en-US" altLang="zh-CN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灾备</a:t>
            </a:r>
            <a:endParaRPr lang="en-US" altLang="zh-CN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安全</a:t>
            </a:r>
            <a:endParaRPr lang="en-US" altLang="zh-CN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运维</a:t>
            </a:r>
            <a:endParaRPr lang="en-US" altLang="zh-CN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持续集成</a:t>
            </a:r>
            <a:endParaRPr lang="en-US" altLang="zh-CN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数据管理</a:t>
            </a:r>
            <a:endParaRPr lang="en-US" altLang="zh-CN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系统的可用性</a:t>
            </a:r>
            <a:endParaRPr lang="en-US" altLang="zh-CN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计量</a:t>
            </a:r>
          </a:p>
        </p:txBody>
      </p:sp>
      <p:sp>
        <p:nvSpPr>
          <p:cNvPr id="6" name="矩形 5"/>
          <p:cNvSpPr/>
          <p:nvPr/>
        </p:nvSpPr>
        <p:spPr>
          <a:xfrm>
            <a:off x="4269612" y="3958421"/>
            <a:ext cx="1857375" cy="108426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7" name="肘形连接符 6"/>
          <p:cNvCxnSpPr/>
          <p:nvPr/>
        </p:nvCxnSpPr>
        <p:spPr>
          <a:xfrm>
            <a:off x="3410775" y="2515384"/>
            <a:ext cx="638175" cy="198437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1"/>
          <p:cNvSpPr txBox="1">
            <a:spLocks noChangeArrowheads="1"/>
          </p:cNvSpPr>
          <p:nvPr/>
        </p:nvSpPr>
        <p:spPr bwMode="auto">
          <a:xfrm>
            <a:off x="4309300" y="4085421"/>
            <a:ext cx="15573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应用分布式</a:t>
            </a:r>
            <a:endParaRPr lang="en-US" altLang="zh-CN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数据分布式</a:t>
            </a:r>
          </a:p>
        </p:txBody>
      </p:sp>
      <p:sp>
        <p:nvSpPr>
          <p:cNvPr id="9" name="矩形 8"/>
          <p:cNvSpPr/>
          <p:nvPr/>
        </p:nvSpPr>
        <p:spPr>
          <a:xfrm>
            <a:off x="6741350" y="1312059"/>
            <a:ext cx="2206625" cy="277336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20"/>
          <p:cNvSpPr txBox="1">
            <a:spLocks noChangeArrowheads="1"/>
          </p:cNvSpPr>
          <p:nvPr/>
        </p:nvSpPr>
        <p:spPr bwMode="auto">
          <a:xfrm>
            <a:off x="6781037" y="1437471"/>
            <a:ext cx="19050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系统拆分方式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4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服务治理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4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应用事务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4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多活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4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成本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4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可用性</a:t>
            </a:r>
          </a:p>
        </p:txBody>
      </p:sp>
      <p:cxnSp>
        <p:nvCxnSpPr>
          <p:cNvPr id="11" name="肘形连接符 10"/>
          <p:cNvCxnSpPr>
            <a:endCxn id="9" idx="1"/>
          </p:cNvCxnSpPr>
          <p:nvPr/>
        </p:nvCxnSpPr>
        <p:spPr>
          <a:xfrm flipV="1">
            <a:off x="5804725" y="2697946"/>
            <a:ext cx="936625" cy="157638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9368662" y="729446"/>
            <a:ext cx="2671763" cy="4349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文本框 30"/>
          <p:cNvSpPr txBox="1">
            <a:spLocks noChangeArrowheads="1"/>
          </p:cNvSpPr>
          <p:nvPr/>
        </p:nvSpPr>
        <p:spPr bwMode="auto">
          <a:xfrm>
            <a:off x="9408350" y="792946"/>
            <a:ext cx="2146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核心系统的拆分方法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68662" y="1251734"/>
            <a:ext cx="2671763" cy="7477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文本框 32"/>
          <p:cNvSpPr txBox="1">
            <a:spLocks noChangeArrowheads="1"/>
          </p:cNvSpPr>
          <p:nvPr/>
        </p:nvSpPr>
        <p:spPr bwMode="auto">
          <a:xfrm>
            <a:off x="9408350" y="1261259"/>
            <a:ext cx="1249362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服务限流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服务降级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服务熔断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368662" y="2634446"/>
            <a:ext cx="2671763" cy="431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文本框 34"/>
          <p:cNvSpPr txBox="1">
            <a:spLocks noChangeArrowheads="1"/>
          </p:cNvSpPr>
          <p:nvPr/>
        </p:nvSpPr>
        <p:spPr bwMode="auto">
          <a:xfrm>
            <a:off x="9432162" y="2678896"/>
            <a:ext cx="16081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支持应用多活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368662" y="3150384"/>
            <a:ext cx="2671763" cy="4635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文本框 36"/>
          <p:cNvSpPr txBox="1">
            <a:spLocks noChangeArrowheads="1"/>
          </p:cNvSpPr>
          <p:nvPr/>
        </p:nvSpPr>
        <p:spPr bwMode="auto">
          <a:xfrm>
            <a:off x="9432162" y="3229759"/>
            <a:ext cx="19672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</a:rPr>
              <a:t>备份环境的利用率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368662" y="3699659"/>
            <a:ext cx="2671763" cy="8159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文本框 38"/>
          <p:cNvSpPr txBox="1">
            <a:spLocks noChangeArrowheads="1"/>
          </p:cNvSpPr>
          <p:nvPr/>
        </p:nvSpPr>
        <p:spPr bwMode="auto">
          <a:xfrm>
            <a:off x="9432162" y="3756809"/>
            <a:ext cx="178752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故障的隔离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服务访问</a:t>
            </a:r>
            <a:r>
              <a:rPr lang="en-US" altLang="zh-CN" sz="1400">
                <a:solidFill>
                  <a:schemeClr val="bg1"/>
                </a:solidFill>
              </a:rPr>
              <a:t>200ms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可用性</a:t>
            </a:r>
            <a:r>
              <a:rPr lang="en-US" altLang="zh-CN" sz="1400">
                <a:solidFill>
                  <a:schemeClr val="bg1"/>
                </a:solidFill>
              </a:rPr>
              <a:t>99.99%</a:t>
            </a:r>
          </a:p>
        </p:txBody>
      </p:sp>
      <p:sp>
        <p:nvSpPr>
          <p:cNvPr id="22" name="矩形 21"/>
          <p:cNvSpPr/>
          <p:nvPr/>
        </p:nvSpPr>
        <p:spPr>
          <a:xfrm>
            <a:off x="9368662" y="2077234"/>
            <a:ext cx="2671763" cy="4381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文本框 40"/>
          <p:cNvSpPr txBox="1">
            <a:spLocks noChangeArrowheads="1"/>
          </p:cNvSpPr>
          <p:nvPr/>
        </p:nvSpPr>
        <p:spPr bwMode="auto">
          <a:xfrm>
            <a:off x="9408350" y="2142321"/>
            <a:ext cx="2146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服务链路的整体事务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839775" y="5534809"/>
            <a:ext cx="2206625" cy="231616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文本框 42"/>
          <p:cNvSpPr txBox="1">
            <a:spLocks noChangeArrowheads="1"/>
          </p:cNvSpPr>
          <p:nvPr/>
        </p:nvSpPr>
        <p:spPr bwMode="auto">
          <a:xfrm>
            <a:off x="6879462" y="5661809"/>
            <a:ext cx="1905000" cy="203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数据切分方式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4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数据一致性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4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统一事务管理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4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数据库切换机制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4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数据库管理</a:t>
            </a:r>
            <a:endParaRPr lang="en-US" altLang="zh-CN" sz="1400">
              <a:solidFill>
                <a:schemeClr val="bg1"/>
              </a:solidFill>
            </a:endParaRPr>
          </a:p>
        </p:txBody>
      </p:sp>
      <p:cxnSp>
        <p:nvCxnSpPr>
          <p:cNvPr id="26" name="肘形连接符 25"/>
          <p:cNvCxnSpPr>
            <a:endCxn id="24" idx="1"/>
          </p:cNvCxnSpPr>
          <p:nvPr/>
        </p:nvCxnSpPr>
        <p:spPr>
          <a:xfrm rot="16200000" flipH="1">
            <a:off x="5398325" y="5250646"/>
            <a:ext cx="1949450" cy="933450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9346437" y="5039509"/>
            <a:ext cx="2671763" cy="4349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文本框 47"/>
          <p:cNvSpPr txBox="1">
            <a:spLocks noChangeArrowheads="1"/>
          </p:cNvSpPr>
          <p:nvPr/>
        </p:nvSpPr>
        <p:spPr bwMode="auto">
          <a:xfrm>
            <a:off x="9386125" y="5103009"/>
            <a:ext cx="28654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目前按账户分，希望用机构分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346437" y="5574496"/>
            <a:ext cx="2671763" cy="7508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文本框 52"/>
          <p:cNvSpPr txBox="1">
            <a:spLocks noChangeArrowheads="1"/>
          </p:cNvSpPr>
          <p:nvPr/>
        </p:nvSpPr>
        <p:spPr bwMode="auto">
          <a:xfrm>
            <a:off x="9346437" y="5604659"/>
            <a:ext cx="1966913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本数据中心强一致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跨数据中心延迟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异地延迟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46437" y="6425396"/>
            <a:ext cx="2671763" cy="4349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文本框 54"/>
          <p:cNvSpPr txBox="1">
            <a:spLocks noChangeArrowheads="1"/>
          </p:cNvSpPr>
          <p:nvPr/>
        </p:nvSpPr>
        <p:spPr bwMode="auto">
          <a:xfrm>
            <a:off x="9386125" y="6488896"/>
            <a:ext cx="1968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数据库的事务处理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346437" y="6957209"/>
            <a:ext cx="2671763" cy="75088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4" name="文本框 56"/>
          <p:cNvSpPr txBox="1">
            <a:spLocks noChangeArrowheads="1"/>
          </p:cNvSpPr>
          <p:nvPr/>
        </p:nvSpPr>
        <p:spPr bwMode="auto">
          <a:xfrm>
            <a:off x="9346437" y="7031821"/>
            <a:ext cx="28654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同城一主两备，比较日志切换</a:t>
            </a:r>
            <a:endParaRPr lang="en-US" altLang="zh-CN" sz="14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异地判断后切换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346437" y="7827159"/>
            <a:ext cx="2671763" cy="43338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6" name="文本框 61"/>
          <p:cNvSpPr txBox="1">
            <a:spLocks noChangeArrowheads="1"/>
          </p:cNvSpPr>
          <p:nvPr/>
        </p:nvSpPr>
        <p:spPr bwMode="auto">
          <a:xfrm>
            <a:off x="9386125" y="7890659"/>
            <a:ext cx="23262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</a:rPr>
              <a:t>数据库能够全视图管理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718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图片 2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13" y="368304"/>
            <a:ext cx="13131712" cy="776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6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94" y="477486"/>
            <a:ext cx="13085555" cy="773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78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图片 1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42" y="613964"/>
            <a:ext cx="12877852" cy="761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08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37" name="组合 4"/>
          <p:cNvGrpSpPr/>
          <p:nvPr/>
        </p:nvGrpSpPr>
        <p:grpSpPr>
          <a:xfrm>
            <a:off x="503238" y="84138"/>
            <a:ext cx="12042775" cy="704850"/>
            <a:chOff x="503347" y="41096"/>
            <a:chExt cx="12043072" cy="705630"/>
          </a:xfrm>
        </p:grpSpPr>
        <p:sp>
          <p:nvSpPr>
            <p:cNvPr id="91138" name="标题 1"/>
            <p:cNvSpPr txBox="1"/>
            <p:nvPr/>
          </p:nvSpPr>
          <p:spPr>
            <a:xfrm>
              <a:off x="749512" y="41096"/>
              <a:ext cx="11796907" cy="705630"/>
            </a:xfrm>
            <a:prstGeom prst="rect">
              <a:avLst/>
            </a:prstGeom>
            <a:noFill/>
            <a:ln w="9525" cap="flat" cmpd="sng">
              <a:solidFill>
                <a:srgbClr val="259DE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5722" tIns="62861" rIns="125722" bIns="62861" anchor="ctr"/>
            <a:lstStyle/>
            <a:p>
              <a:pPr eaLnBrk="0" hangingPunct="0"/>
              <a:r>
                <a:rPr lang="zh-CN" altLang="en-US" sz="3200" b="1" dirty="0">
                  <a:solidFill>
                    <a:srgbClr val="D9D9D9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核心系统发展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503347" y="51729"/>
              <a:ext cx="246165" cy="694997"/>
            </a:xfrm>
            <a:prstGeom prst="rect">
              <a:avLst/>
            </a:prstGeom>
            <a:solidFill>
              <a:srgbClr val="259DEE"/>
            </a:solidFill>
            <a:ln>
              <a:solidFill>
                <a:srgbClr val="259D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3200" b="1" strike="noStrike" noProof="1"/>
            </a:p>
          </p:txBody>
        </p:sp>
      </p:grpSp>
      <p:sp>
        <p:nvSpPr>
          <p:cNvPr id="67" name="椭圆 66"/>
          <p:cNvSpPr/>
          <p:nvPr/>
        </p:nvSpPr>
        <p:spPr>
          <a:xfrm>
            <a:off x="2579688" y="4187825"/>
            <a:ext cx="1174750" cy="1176338"/>
          </a:xfrm>
          <a:prstGeom prst="ellipse">
            <a:avLst/>
          </a:prstGeom>
          <a:noFill/>
          <a:ln>
            <a:solidFill>
              <a:srgbClr val="CD3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2700" strike="noStrike" noProof="1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6267450" y="4187825"/>
            <a:ext cx="1174750" cy="1176338"/>
          </a:xfrm>
          <a:prstGeom prst="ellipse">
            <a:avLst/>
          </a:prstGeom>
          <a:noFill/>
          <a:ln>
            <a:solidFill>
              <a:srgbClr val="CD3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2700" strike="noStrike" noProof="1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10083800" y="4187825"/>
            <a:ext cx="1174750" cy="1176338"/>
          </a:xfrm>
          <a:prstGeom prst="ellipse">
            <a:avLst/>
          </a:prstGeom>
          <a:noFill/>
          <a:ln>
            <a:solidFill>
              <a:srgbClr val="CD3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2700" strike="noStrike" noProof="1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70" name="直接连接符 11"/>
          <p:cNvCxnSpPr/>
          <p:nvPr/>
        </p:nvCxnSpPr>
        <p:spPr>
          <a:xfrm>
            <a:off x="4014788" y="4776788"/>
            <a:ext cx="1973263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14"/>
          <p:cNvCxnSpPr/>
          <p:nvPr/>
        </p:nvCxnSpPr>
        <p:spPr>
          <a:xfrm>
            <a:off x="7694613" y="4776788"/>
            <a:ext cx="211137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1871663" y="5592763"/>
            <a:ext cx="25781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dirty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百万级入帐能力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5305425" y="5592763"/>
            <a:ext cx="29876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dirty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账户跨城多活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8193088" y="5372100"/>
            <a:ext cx="4957762" cy="828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dirty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dirty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亿级账户</a:t>
            </a:r>
            <a:r>
              <a:rPr lang="en-US" altLang="zh-CN" dirty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+</a:t>
            </a:r>
            <a:r>
              <a:rPr lang="zh-CN" altLang="en-US" dirty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千亿级交易</a:t>
            </a:r>
            <a:endParaRPr lang="en-US" altLang="zh-CN" dirty="0">
              <a:solidFill>
                <a:srgbClr val="C0504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dirty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资金安全保证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1208088" y="6237288"/>
            <a:ext cx="3657600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800" dirty="0">
                <a:solidFill>
                  <a:srgbClr val="0070C0"/>
                </a:solidFill>
                <a:latin typeface="DengXian" charset="-122"/>
                <a:ea typeface="DengXian" charset="-122"/>
                <a:sym typeface="Arial" panose="020B0604020202020204" pitchFamily="34" charset="0"/>
              </a:rPr>
              <a:t>每秒百万级的支付</a:t>
            </a:r>
            <a:r>
              <a:rPr lang="en-US" altLang="zh-CN" sz="1800" dirty="0">
                <a:solidFill>
                  <a:srgbClr val="0070C0"/>
                </a:solidFill>
                <a:latin typeface="DengXian" charset="-122"/>
                <a:ea typeface="DengXian" charset="-122"/>
                <a:sym typeface="Arial" panose="020B0604020202020204" pitchFamily="34" charset="0"/>
              </a:rPr>
              <a:t>+</a:t>
            </a:r>
            <a:r>
              <a:rPr lang="zh-CN" altLang="en-US" sz="1800" dirty="0">
                <a:solidFill>
                  <a:srgbClr val="0070C0"/>
                </a:solidFill>
                <a:latin typeface="DengXian" charset="-122"/>
                <a:ea typeface="DengXian" charset="-122"/>
                <a:sym typeface="Arial" panose="020B0604020202020204" pitchFamily="34" charset="0"/>
              </a:rPr>
              <a:t>入帐能力，在支付及金融行业中处于绝对领先地位，并持续领跑业界。</a:t>
            </a:r>
            <a:endParaRPr lang="en-US" altLang="zh-CN" sz="1800" dirty="0">
              <a:solidFill>
                <a:srgbClr val="0070C0"/>
              </a:solidFill>
              <a:latin typeface="DengXian" charset="-122"/>
              <a:ea typeface="DengXian" charset="-122"/>
              <a:sym typeface="Arial" panose="020B0604020202020204" pitchFamily="34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5268913" y="6240463"/>
            <a:ext cx="3160712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800" dirty="0">
                <a:solidFill>
                  <a:srgbClr val="0070C0"/>
                </a:solidFill>
                <a:latin typeface="DengXian" charset="-122"/>
                <a:ea typeface="DengXian" charset="-122"/>
                <a:sym typeface="Arial" panose="020B0604020202020204" pitchFamily="34" charset="0"/>
              </a:rPr>
              <a:t>资金类账户系统实现了跨城多活，同城可实现快速容灾切换，跨城容灾切换从无到有。</a:t>
            </a:r>
            <a:endParaRPr lang="en-US" altLang="zh-CN" sz="1800" dirty="0">
              <a:solidFill>
                <a:srgbClr val="0070C0"/>
              </a:solidFill>
              <a:latin typeface="DengXian" charset="-122"/>
              <a:ea typeface="DengXian" charset="-122"/>
              <a:sym typeface="Arial" panose="020B0604020202020204" pitchFamily="34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858250" y="6208713"/>
            <a:ext cx="3732213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800" dirty="0">
                <a:solidFill>
                  <a:srgbClr val="0070C0"/>
                </a:solidFill>
                <a:latin typeface="DengXian" charset="-122"/>
                <a:ea typeface="DengXian" charset="-122"/>
                <a:sym typeface="Arial" panose="020B0604020202020204" pitchFamily="34" charset="0"/>
              </a:rPr>
              <a:t>将</a:t>
            </a:r>
            <a:r>
              <a:rPr lang="en-US" altLang="zh-CN" sz="1800" dirty="0">
                <a:solidFill>
                  <a:srgbClr val="0070C0"/>
                </a:solidFill>
                <a:latin typeface="DengXian" charset="-122"/>
                <a:ea typeface="DengXian" charset="-122"/>
                <a:sym typeface="Arial" panose="020B0604020202020204" pitchFamily="34" charset="0"/>
              </a:rPr>
              <a:t>10</a:t>
            </a:r>
            <a:r>
              <a:rPr lang="zh-CN" altLang="en-US" sz="1800" dirty="0">
                <a:solidFill>
                  <a:srgbClr val="0070C0"/>
                </a:solidFill>
                <a:latin typeface="DengXian" charset="-122"/>
                <a:ea typeface="DengXian" charset="-122"/>
                <a:sym typeface="Arial" panose="020B0604020202020204" pitchFamily="34" charset="0"/>
              </a:rPr>
              <a:t>亿级别的资金类账户</a:t>
            </a:r>
            <a:r>
              <a:rPr lang="en-US" altLang="zh-CN" sz="1800" dirty="0">
                <a:solidFill>
                  <a:srgbClr val="0070C0"/>
                </a:solidFill>
                <a:latin typeface="DengXian" charset="-122"/>
                <a:ea typeface="DengXian" charset="-122"/>
                <a:sym typeface="Arial" panose="020B0604020202020204" pitchFamily="34" charset="0"/>
              </a:rPr>
              <a:t>,3000</a:t>
            </a:r>
            <a:r>
              <a:rPr lang="zh-CN" altLang="zh-CN" sz="1800" dirty="0">
                <a:solidFill>
                  <a:srgbClr val="0070C0"/>
                </a:solidFill>
                <a:latin typeface="DengXian" charset="-122"/>
                <a:ea typeface="DengXian" charset="-122"/>
                <a:sym typeface="Arial" panose="020B0604020202020204" pitchFamily="34" charset="0"/>
              </a:rPr>
              <a:t>亿</a:t>
            </a:r>
            <a:r>
              <a:rPr lang="en-US" altLang="zh-CN" sz="1800" dirty="0">
                <a:solidFill>
                  <a:srgbClr val="0070C0"/>
                </a:solidFill>
                <a:latin typeface="DengXian" charset="-122"/>
                <a:ea typeface="DengXian" charset="-122"/>
                <a:sym typeface="Arial" panose="020B0604020202020204" pitchFamily="34" charset="0"/>
              </a:rPr>
              <a:t>+</a:t>
            </a:r>
            <a:r>
              <a:rPr lang="zh-CN" altLang="en-US" sz="1800" dirty="0">
                <a:solidFill>
                  <a:srgbClr val="0070C0"/>
                </a:solidFill>
                <a:latin typeface="DengXian" charset="-122"/>
                <a:ea typeface="DengXian" charset="-122"/>
                <a:sym typeface="Arial" panose="020B0604020202020204" pitchFamily="34" charset="0"/>
              </a:rPr>
              <a:t>资金，分散存储到两地多中心，交易过程中（特别是跨域账户之间的交易）账户的资金安全是 一个巨大的挑战。</a:t>
            </a:r>
            <a:endParaRPr lang="en-US" altLang="zh-CN" sz="1800" dirty="0">
              <a:solidFill>
                <a:srgbClr val="0070C0"/>
              </a:solidFill>
              <a:latin typeface="DengXian" charset="-122"/>
              <a:ea typeface="DengXian" charset="-122"/>
              <a:sym typeface="Arial" panose="020B0604020202020204" pitchFamily="34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2579688" y="4187825"/>
            <a:ext cx="406400" cy="334963"/>
          </a:xfrm>
          <a:prstGeom prst="rect">
            <a:avLst/>
          </a:prstGeom>
          <a:solidFill>
            <a:srgbClr val="0080B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575" noProof="1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lt"/>
              </a:rPr>
              <a:t>01</a:t>
            </a:r>
            <a:endParaRPr lang="zh-CN" altLang="en-US" sz="1575" noProof="1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6267450" y="4187825"/>
            <a:ext cx="406400" cy="334963"/>
          </a:xfrm>
          <a:prstGeom prst="rect">
            <a:avLst/>
          </a:prstGeom>
          <a:solidFill>
            <a:srgbClr val="0080B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575" noProof="1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lt"/>
              </a:rPr>
              <a:t>02</a:t>
            </a:r>
            <a:endParaRPr lang="zh-CN" altLang="en-US" sz="1575" noProof="1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10079038" y="4187825"/>
            <a:ext cx="406400" cy="334963"/>
          </a:xfrm>
          <a:prstGeom prst="rect">
            <a:avLst/>
          </a:prstGeom>
          <a:solidFill>
            <a:srgbClr val="0080B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575" noProof="1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lt"/>
              </a:rPr>
              <a:t>03</a:t>
            </a:r>
            <a:endParaRPr lang="zh-CN" altLang="en-US" sz="1575" noProof="1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81" name="组合 54"/>
          <p:cNvGrpSpPr/>
          <p:nvPr/>
        </p:nvGrpSpPr>
        <p:grpSpPr>
          <a:xfrm>
            <a:off x="10444773" y="4558391"/>
            <a:ext cx="453378" cy="435292"/>
            <a:chOff x="2354262" y="1370013"/>
            <a:chExt cx="596901" cy="573088"/>
          </a:xfrm>
          <a:solidFill>
            <a:srgbClr val="0070C0"/>
          </a:solidFill>
        </p:grpSpPr>
        <p:sp>
          <p:nvSpPr>
            <p:cNvPr id="82" name="Freeform 5"/>
            <p:cNvSpPr/>
            <p:nvPr/>
          </p:nvSpPr>
          <p:spPr bwMode="auto">
            <a:xfrm>
              <a:off x="2354262" y="1887538"/>
              <a:ext cx="101600" cy="55563"/>
            </a:xfrm>
            <a:custGeom>
              <a:avLst/>
              <a:gdLst>
                <a:gd name="T0" fmla="*/ 13 w 13"/>
                <a:gd name="T1" fmla="*/ 6 h 7"/>
                <a:gd name="T2" fmla="*/ 12 w 13"/>
                <a:gd name="T3" fmla="*/ 7 h 7"/>
                <a:gd name="T4" fmla="*/ 2 w 13"/>
                <a:gd name="T5" fmla="*/ 7 h 7"/>
                <a:gd name="T6" fmla="*/ 0 w 13"/>
                <a:gd name="T7" fmla="*/ 6 h 7"/>
                <a:gd name="T8" fmla="*/ 0 w 13"/>
                <a:gd name="T9" fmla="*/ 2 h 7"/>
                <a:gd name="T10" fmla="*/ 2 w 13"/>
                <a:gd name="T11" fmla="*/ 0 h 7"/>
                <a:gd name="T12" fmla="*/ 12 w 13"/>
                <a:gd name="T13" fmla="*/ 0 h 7"/>
                <a:gd name="T14" fmla="*/ 13 w 13"/>
                <a:gd name="T15" fmla="*/ 2 h 7"/>
                <a:gd name="T16" fmla="*/ 13 w 13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">
                  <a:moveTo>
                    <a:pt x="13" y="6"/>
                  </a:moveTo>
                  <a:cubicBezTo>
                    <a:pt x="13" y="7"/>
                    <a:pt x="13" y="7"/>
                    <a:pt x="1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1"/>
                    <a:pt x="13" y="2"/>
                  </a:cubicBezTo>
                  <a:lnTo>
                    <a:pt x="1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3" name="Freeform 6"/>
            <p:cNvSpPr/>
            <p:nvPr/>
          </p:nvSpPr>
          <p:spPr bwMode="auto">
            <a:xfrm>
              <a:off x="2354262" y="1809750"/>
              <a:ext cx="101600" cy="61913"/>
            </a:xfrm>
            <a:custGeom>
              <a:avLst/>
              <a:gdLst>
                <a:gd name="T0" fmla="*/ 13 w 13"/>
                <a:gd name="T1" fmla="*/ 6 h 8"/>
                <a:gd name="T2" fmla="*/ 12 w 13"/>
                <a:gd name="T3" fmla="*/ 8 h 8"/>
                <a:gd name="T4" fmla="*/ 2 w 13"/>
                <a:gd name="T5" fmla="*/ 8 h 8"/>
                <a:gd name="T6" fmla="*/ 0 w 13"/>
                <a:gd name="T7" fmla="*/ 6 h 8"/>
                <a:gd name="T8" fmla="*/ 0 w 13"/>
                <a:gd name="T9" fmla="*/ 2 h 8"/>
                <a:gd name="T10" fmla="*/ 2 w 13"/>
                <a:gd name="T11" fmla="*/ 0 h 8"/>
                <a:gd name="T12" fmla="*/ 12 w 13"/>
                <a:gd name="T13" fmla="*/ 0 h 8"/>
                <a:gd name="T14" fmla="*/ 13 w 13"/>
                <a:gd name="T15" fmla="*/ 2 h 8"/>
                <a:gd name="T16" fmla="*/ 13 w 13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13" y="6"/>
                  </a:moveTo>
                  <a:cubicBezTo>
                    <a:pt x="13" y="7"/>
                    <a:pt x="13" y="8"/>
                    <a:pt x="1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1"/>
                    <a:pt x="13" y="2"/>
                  </a:cubicBezTo>
                  <a:lnTo>
                    <a:pt x="1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4" name="Freeform 7"/>
            <p:cNvSpPr/>
            <p:nvPr/>
          </p:nvSpPr>
          <p:spPr bwMode="auto">
            <a:xfrm>
              <a:off x="2354262" y="1738313"/>
              <a:ext cx="101600" cy="63500"/>
            </a:xfrm>
            <a:custGeom>
              <a:avLst/>
              <a:gdLst>
                <a:gd name="T0" fmla="*/ 13 w 13"/>
                <a:gd name="T1" fmla="*/ 6 h 8"/>
                <a:gd name="T2" fmla="*/ 12 w 13"/>
                <a:gd name="T3" fmla="*/ 8 h 8"/>
                <a:gd name="T4" fmla="*/ 2 w 13"/>
                <a:gd name="T5" fmla="*/ 8 h 8"/>
                <a:gd name="T6" fmla="*/ 0 w 13"/>
                <a:gd name="T7" fmla="*/ 6 h 8"/>
                <a:gd name="T8" fmla="*/ 0 w 13"/>
                <a:gd name="T9" fmla="*/ 2 h 8"/>
                <a:gd name="T10" fmla="*/ 2 w 13"/>
                <a:gd name="T11" fmla="*/ 0 h 8"/>
                <a:gd name="T12" fmla="*/ 12 w 13"/>
                <a:gd name="T13" fmla="*/ 0 h 8"/>
                <a:gd name="T14" fmla="*/ 13 w 13"/>
                <a:gd name="T15" fmla="*/ 2 h 8"/>
                <a:gd name="T16" fmla="*/ 13 w 13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13" y="6"/>
                  </a:moveTo>
                  <a:cubicBezTo>
                    <a:pt x="13" y="7"/>
                    <a:pt x="13" y="8"/>
                    <a:pt x="1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1"/>
                    <a:pt x="13" y="2"/>
                  </a:cubicBezTo>
                  <a:lnTo>
                    <a:pt x="1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5" name="Freeform 8"/>
            <p:cNvSpPr/>
            <p:nvPr/>
          </p:nvSpPr>
          <p:spPr bwMode="auto">
            <a:xfrm>
              <a:off x="2354262" y="1660525"/>
              <a:ext cx="101600" cy="61913"/>
            </a:xfrm>
            <a:custGeom>
              <a:avLst/>
              <a:gdLst>
                <a:gd name="T0" fmla="*/ 13 w 13"/>
                <a:gd name="T1" fmla="*/ 6 h 8"/>
                <a:gd name="T2" fmla="*/ 12 w 13"/>
                <a:gd name="T3" fmla="*/ 8 h 8"/>
                <a:gd name="T4" fmla="*/ 2 w 13"/>
                <a:gd name="T5" fmla="*/ 8 h 8"/>
                <a:gd name="T6" fmla="*/ 0 w 13"/>
                <a:gd name="T7" fmla="*/ 6 h 8"/>
                <a:gd name="T8" fmla="*/ 0 w 13"/>
                <a:gd name="T9" fmla="*/ 2 h 8"/>
                <a:gd name="T10" fmla="*/ 2 w 13"/>
                <a:gd name="T11" fmla="*/ 0 h 8"/>
                <a:gd name="T12" fmla="*/ 12 w 13"/>
                <a:gd name="T13" fmla="*/ 0 h 8"/>
                <a:gd name="T14" fmla="*/ 13 w 13"/>
                <a:gd name="T15" fmla="*/ 2 h 8"/>
                <a:gd name="T16" fmla="*/ 13 w 13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13" y="6"/>
                  </a:moveTo>
                  <a:cubicBezTo>
                    <a:pt x="13" y="7"/>
                    <a:pt x="13" y="8"/>
                    <a:pt x="1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1"/>
                    <a:pt x="13" y="2"/>
                  </a:cubicBezTo>
                  <a:lnTo>
                    <a:pt x="1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6" name="Freeform 9"/>
            <p:cNvSpPr/>
            <p:nvPr/>
          </p:nvSpPr>
          <p:spPr bwMode="auto">
            <a:xfrm>
              <a:off x="2354262" y="1589088"/>
              <a:ext cx="101600" cy="63500"/>
            </a:xfrm>
            <a:custGeom>
              <a:avLst/>
              <a:gdLst>
                <a:gd name="T0" fmla="*/ 13 w 13"/>
                <a:gd name="T1" fmla="*/ 6 h 8"/>
                <a:gd name="T2" fmla="*/ 12 w 13"/>
                <a:gd name="T3" fmla="*/ 8 h 8"/>
                <a:gd name="T4" fmla="*/ 2 w 13"/>
                <a:gd name="T5" fmla="*/ 8 h 8"/>
                <a:gd name="T6" fmla="*/ 0 w 13"/>
                <a:gd name="T7" fmla="*/ 6 h 8"/>
                <a:gd name="T8" fmla="*/ 0 w 13"/>
                <a:gd name="T9" fmla="*/ 2 h 8"/>
                <a:gd name="T10" fmla="*/ 2 w 13"/>
                <a:gd name="T11" fmla="*/ 0 h 8"/>
                <a:gd name="T12" fmla="*/ 12 w 13"/>
                <a:gd name="T13" fmla="*/ 0 h 8"/>
                <a:gd name="T14" fmla="*/ 13 w 13"/>
                <a:gd name="T15" fmla="*/ 2 h 8"/>
                <a:gd name="T16" fmla="*/ 13 w 13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13" y="6"/>
                  </a:moveTo>
                  <a:cubicBezTo>
                    <a:pt x="13" y="7"/>
                    <a:pt x="13" y="8"/>
                    <a:pt x="1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1"/>
                    <a:pt x="13" y="2"/>
                  </a:cubicBezTo>
                  <a:lnTo>
                    <a:pt x="1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7" name="Freeform 10"/>
            <p:cNvSpPr/>
            <p:nvPr/>
          </p:nvSpPr>
          <p:spPr bwMode="auto">
            <a:xfrm>
              <a:off x="2354262" y="1511300"/>
              <a:ext cx="101600" cy="63500"/>
            </a:xfrm>
            <a:custGeom>
              <a:avLst/>
              <a:gdLst>
                <a:gd name="T0" fmla="*/ 13 w 13"/>
                <a:gd name="T1" fmla="*/ 6 h 8"/>
                <a:gd name="T2" fmla="*/ 12 w 13"/>
                <a:gd name="T3" fmla="*/ 8 h 8"/>
                <a:gd name="T4" fmla="*/ 2 w 13"/>
                <a:gd name="T5" fmla="*/ 8 h 8"/>
                <a:gd name="T6" fmla="*/ 0 w 13"/>
                <a:gd name="T7" fmla="*/ 6 h 8"/>
                <a:gd name="T8" fmla="*/ 0 w 13"/>
                <a:gd name="T9" fmla="*/ 2 h 8"/>
                <a:gd name="T10" fmla="*/ 2 w 13"/>
                <a:gd name="T11" fmla="*/ 0 h 8"/>
                <a:gd name="T12" fmla="*/ 12 w 13"/>
                <a:gd name="T13" fmla="*/ 0 h 8"/>
                <a:gd name="T14" fmla="*/ 13 w 13"/>
                <a:gd name="T15" fmla="*/ 2 h 8"/>
                <a:gd name="T16" fmla="*/ 13 w 13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13" y="6"/>
                  </a:moveTo>
                  <a:cubicBezTo>
                    <a:pt x="13" y="7"/>
                    <a:pt x="13" y="8"/>
                    <a:pt x="1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1"/>
                    <a:pt x="13" y="2"/>
                  </a:cubicBezTo>
                  <a:lnTo>
                    <a:pt x="1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8" name="Freeform 11"/>
            <p:cNvSpPr/>
            <p:nvPr/>
          </p:nvSpPr>
          <p:spPr bwMode="auto">
            <a:xfrm>
              <a:off x="2354262" y="1439863"/>
              <a:ext cx="101600" cy="63500"/>
            </a:xfrm>
            <a:custGeom>
              <a:avLst/>
              <a:gdLst>
                <a:gd name="T0" fmla="*/ 13 w 13"/>
                <a:gd name="T1" fmla="*/ 6 h 8"/>
                <a:gd name="T2" fmla="*/ 12 w 13"/>
                <a:gd name="T3" fmla="*/ 8 h 8"/>
                <a:gd name="T4" fmla="*/ 2 w 13"/>
                <a:gd name="T5" fmla="*/ 8 h 8"/>
                <a:gd name="T6" fmla="*/ 0 w 13"/>
                <a:gd name="T7" fmla="*/ 6 h 8"/>
                <a:gd name="T8" fmla="*/ 0 w 13"/>
                <a:gd name="T9" fmla="*/ 2 h 8"/>
                <a:gd name="T10" fmla="*/ 2 w 13"/>
                <a:gd name="T11" fmla="*/ 0 h 8"/>
                <a:gd name="T12" fmla="*/ 12 w 13"/>
                <a:gd name="T13" fmla="*/ 0 h 8"/>
                <a:gd name="T14" fmla="*/ 13 w 13"/>
                <a:gd name="T15" fmla="*/ 2 h 8"/>
                <a:gd name="T16" fmla="*/ 13 w 13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13" y="6"/>
                  </a:moveTo>
                  <a:cubicBezTo>
                    <a:pt x="13" y="7"/>
                    <a:pt x="13" y="8"/>
                    <a:pt x="1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1"/>
                    <a:pt x="13" y="2"/>
                  </a:cubicBezTo>
                  <a:lnTo>
                    <a:pt x="1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9" name="Freeform 12"/>
            <p:cNvSpPr/>
            <p:nvPr/>
          </p:nvSpPr>
          <p:spPr bwMode="auto">
            <a:xfrm>
              <a:off x="2354262" y="1370013"/>
              <a:ext cx="101600" cy="55563"/>
            </a:xfrm>
            <a:custGeom>
              <a:avLst/>
              <a:gdLst>
                <a:gd name="T0" fmla="*/ 13 w 13"/>
                <a:gd name="T1" fmla="*/ 5 h 7"/>
                <a:gd name="T2" fmla="*/ 12 w 13"/>
                <a:gd name="T3" fmla="*/ 7 h 7"/>
                <a:gd name="T4" fmla="*/ 2 w 13"/>
                <a:gd name="T5" fmla="*/ 7 h 7"/>
                <a:gd name="T6" fmla="*/ 0 w 13"/>
                <a:gd name="T7" fmla="*/ 5 h 7"/>
                <a:gd name="T8" fmla="*/ 0 w 13"/>
                <a:gd name="T9" fmla="*/ 1 h 7"/>
                <a:gd name="T10" fmla="*/ 2 w 13"/>
                <a:gd name="T11" fmla="*/ 0 h 7"/>
                <a:gd name="T12" fmla="*/ 12 w 13"/>
                <a:gd name="T13" fmla="*/ 0 h 7"/>
                <a:gd name="T14" fmla="*/ 13 w 13"/>
                <a:gd name="T15" fmla="*/ 1 h 7"/>
                <a:gd name="T16" fmla="*/ 13 w 13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">
                  <a:moveTo>
                    <a:pt x="13" y="5"/>
                  </a:moveTo>
                  <a:cubicBezTo>
                    <a:pt x="13" y="6"/>
                    <a:pt x="13" y="7"/>
                    <a:pt x="1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6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0" name="Freeform 13"/>
            <p:cNvSpPr/>
            <p:nvPr/>
          </p:nvSpPr>
          <p:spPr bwMode="auto">
            <a:xfrm>
              <a:off x="2479675" y="1887538"/>
              <a:ext cx="103188" cy="55563"/>
            </a:xfrm>
            <a:custGeom>
              <a:avLst/>
              <a:gdLst>
                <a:gd name="T0" fmla="*/ 13 w 13"/>
                <a:gd name="T1" fmla="*/ 6 h 7"/>
                <a:gd name="T2" fmla="*/ 11 w 13"/>
                <a:gd name="T3" fmla="*/ 7 h 7"/>
                <a:gd name="T4" fmla="*/ 1 w 13"/>
                <a:gd name="T5" fmla="*/ 7 h 7"/>
                <a:gd name="T6" fmla="*/ 0 w 13"/>
                <a:gd name="T7" fmla="*/ 6 h 7"/>
                <a:gd name="T8" fmla="*/ 0 w 13"/>
                <a:gd name="T9" fmla="*/ 2 h 7"/>
                <a:gd name="T10" fmla="*/ 1 w 13"/>
                <a:gd name="T11" fmla="*/ 0 h 7"/>
                <a:gd name="T12" fmla="*/ 11 w 13"/>
                <a:gd name="T13" fmla="*/ 0 h 7"/>
                <a:gd name="T14" fmla="*/ 13 w 13"/>
                <a:gd name="T15" fmla="*/ 2 h 7"/>
                <a:gd name="T16" fmla="*/ 13 w 13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">
                  <a:moveTo>
                    <a:pt x="13" y="6"/>
                  </a:moveTo>
                  <a:cubicBezTo>
                    <a:pt x="13" y="7"/>
                    <a:pt x="12" y="7"/>
                    <a:pt x="1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lnTo>
                    <a:pt x="1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1" name="Freeform 14"/>
            <p:cNvSpPr/>
            <p:nvPr/>
          </p:nvSpPr>
          <p:spPr bwMode="auto">
            <a:xfrm>
              <a:off x="2479675" y="1809750"/>
              <a:ext cx="103188" cy="61913"/>
            </a:xfrm>
            <a:custGeom>
              <a:avLst/>
              <a:gdLst>
                <a:gd name="T0" fmla="*/ 13 w 13"/>
                <a:gd name="T1" fmla="*/ 6 h 8"/>
                <a:gd name="T2" fmla="*/ 11 w 13"/>
                <a:gd name="T3" fmla="*/ 8 h 8"/>
                <a:gd name="T4" fmla="*/ 1 w 13"/>
                <a:gd name="T5" fmla="*/ 8 h 8"/>
                <a:gd name="T6" fmla="*/ 0 w 13"/>
                <a:gd name="T7" fmla="*/ 6 h 8"/>
                <a:gd name="T8" fmla="*/ 0 w 13"/>
                <a:gd name="T9" fmla="*/ 2 h 8"/>
                <a:gd name="T10" fmla="*/ 1 w 13"/>
                <a:gd name="T11" fmla="*/ 0 h 8"/>
                <a:gd name="T12" fmla="*/ 11 w 13"/>
                <a:gd name="T13" fmla="*/ 0 h 8"/>
                <a:gd name="T14" fmla="*/ 13 w 13"/>
                <a:gd name="T15" fmla="*/ 2 h 8"/>
                <a:gd name="T16" fmla="*/ 13 w 13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13" y="6"/>
                  </a:moveTo>
                  <a:cubicBezTo>
                    <a:pt x="13" y="7"/>
                    <a:pt x="12" y="8"/>
                    <a:pt x="1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lnTo>
                    <a:pt x="1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2" name="Freeform 15"/>
            <p:cNvSpPr/>
            <p:nvPr/>
          </p:nvSpPr>
          <p:spPr bwMode="auto">
            <a:xfrm>
              <a:off x="2479675" y="1738313"/>
              <a:ext cx="103188" cy="63500"/>
            </a:xfrm>
            <a:custGeom>
              <a:avLst/>
              <a:gdLst>
                <a:gd name="T0" fmla="*/ 13 w 13"/>
                <a:gd name="T1" fmla="*/ 6 h 8"/>
                <a:gd name="T2" fmla="*/ 11 w 13"/>
                <a:gd name="T3" fmla="*/ 8 h 8"/>
                <a:gd name="T4" fmla="*/ 1 w 13"/>
                <a:gd name="T5" fmla="*/ 8 h 8"/>
                <a:gd name="T6" fmla="*/ 0 w 13"/>
                <a:gd name="T7" fmla="*/ 6 h 8"/>
                <a:gd name="T8" fmla="*/ 0 w 13"/>
                <a:gd name="T9" fmla="*/ 2 h 8"/>
                <a:gd name="T10" fmla="*/ 1 w 13"/>
                <a:gd name="T11" fmla="*/ 0 h 8"/>
                <a:gd name="T12" fmla="*/ 11 w 13"/>
                <a:gd name="T13" fmla="*/ 0 h 8"/>
                <a:gd name="T14" fmla="*/ 13 w 13"/>
                <a:gd name="T15" fmla="*/ 2 h 8"/>
                <a:gd name="T16" fmla="*/ 13 w 13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13" y="6"/>
                  </a:moveTo>
                  <a:cubicBezTo>
                    <a:pt x="13" y="7"/>
                    <a:pt x="12" y="8"/>
                    <a:pt x="1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lnTo>
                    <a:pt x="1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3" name="Freeform 16"/>
            <p:cNvSpPr/>
            <p:nvPr/>
          </p:nvSpPr>
          <p:spPr bwMode="auto">
            <a:xfrm>
              <a:off x="2479675" y="1660525"/>
              <a:ext cx="103188" cy="61913"/>
            </a:xfrm>
            <a:custGeom>
              <a:avLst/>
              <a:gdLst>
                <a:gd name="T0" fmla="*/ 13 w 13"/>
                <a:gd name="T1" fmla="*/ 6 h 8"/>
                <a:gd name="T2" fmla="*/ 11 w 13"/>
                <a:gd name="T3" fmla="*/ 8 h 8"/>
                <a:gd name="T4" fmla="*/ 1 w 13"/>
                <a:gd name="T5" fmla="*/ 8 h 8"/>
                <a:gd name="T6" fmla="*/ 0 w 13"/>
                <a:gd name="T7" fmla="*/ 6 h 8"/>
                <a:gd name="T8" fmla="*/ 0 w 13"/>
                <a:gd name="T9" fmla="*/ 2 h 8"/>
                <a:gd name="T10" fmla="*/ 1 w 13"/>
                <a:gd name="T11" fmla="*/ 0 h 8"/>
                <a:gd name="T12" fmla="*/ 11 w 13"/>
                <a:gd name="T13" fmla="*/ 0 h 8"/>
                <a:gd name="T14" fmla="*/ 13 w 13"/>
                <a:gd name="T15" fmla="*/ 2 h 8"/>
                <a:gd name="T16" fmla="*/ 13 w 13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13" y="6"/>
                  </a:moveTo>
                  <a:cubicBezTo>
                    <a:pt x="13" y="7"/>
                    <a:pt x="12" y="8"/>
                    <a:pt x="1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lnTo>
                    <a:pt x="1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4" name="Freeform 17"/>
            <p:cNvSpPr/>
            <p:nvPr/>
          </p:nvSpPr>
          <p:spPr bwMode="auto">
            <a:xfrm>
              <a:off x="2479675" y="1589088"/>
              <a:ext cx="103188" cy="63500"/>
            </a:xfrm>
            <a:custGeom>
              <a:avLst/>
              <a:gdLst>
                <a:gd name="T0" fmla="*/ 13 w 13"/>
                <a:gd name="T1" fmla="*/ 6 h 8"/>
                <a:gd name="T2" fmla="*/ 11 w 13"/>
                <a:gd name="T3" fmla="*/ 8 h 8"/>
                <a:gd name="T4" fmla="*/ 1 w 13"/>
                <a:gd name="T5" fmla="*/ 8 h 8"/>
                <a:gd name="T6" fmla="*/ 0 w 13"/>
                <a:gd name="T7" fmla="*/ 6 h 8"/>
                <a:gd name="T8" fmla="*/ 0 w 13"/>
                <a:gd name="T9" fmla="*/ 2 h 8"/>
                <a:gd name="T10" fmla="*/ 1 w 13"/>
                <a:gd name="T11" fmla="*/ 0 h 8"/>
                <a:gd name="T12" fmla="*/ 11 w 13"/>
                <a:gd name="T13" fmla="*/ 0 h 8"/>
                <a:gd name="T14" fmla="*/ 13 w 13"/>
                <a:gd name="T15" fmla="*/ 2 h 8"/>
                <a:gd name="T16" fmla="*/ 13 w 13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13" y="6"/>
                  </a:moveTo>
                  <a:cubicBezTo>
                    <a:pt x="13" y="7"/>
                    <a:pt x="12" y="8"/>
                    <a:pt x="1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lnTo>
                    <a:pt x="1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5" name="Freeform 18"/>
            <p:cNvSpPr/>
            <p:nvPr/>
          </p:nvSpPr>
          <p:spPr bwMode="auto">
            <a:xfrm>
              <a:off x="2597150" y="1887538"/>
              <a:ext cx="111125" cy="55563"/>
            </a:xfrm>
            <a:custGeom>
              <a:avLst/>
              <a:gdLst>
                <a:gd name="T0" fmla="*/ 14 w 14"/>
                <a:gd name="T1" fmla="*/ 6 h 7"/>
                <a:gd name="T2" fmla="*/ 12 w 14"/>
                <a:gd name="T3" fmla="*/ 7 h 7"/>
                <a:gd name="T4" fmla="*/ 2 w 14"/>
                <a:gd name="T5" fmla="*/ 7 h 7"/>
                <a:gd name="T6" fmla="*/ 0 w 14"/>
                <a:gd name="T7" fmla="*/ 6 h 7"/>
                <a:gd name="T8" fmla="*/ 0 w 14"/>
                <a:gd name="T9" fmla="*/ 2 h 7"/>
                <a:gd name="T10" fmla="*/ 2 w 14"/>
                <a:gd name="T11" fmla="*/ 0 h 7"/>
                <a:gd name="T12" fmla="*/ 12 w 14"/>
                <a:gd name="T13" fmla="*/ 0 h 7"/>
                <a:gd name="T14" fmla="*/ 14 w 14"/>
                <a:gd name="T15" fmla="*/ 2 h 7"/>
                <a:gd name="T16" fmla="*/ 14 w 14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4" y="6"/>
                  </a:moveTo>
                  <a:cubicBezTo>
                    <a:pt x="14" y="7"/>
                    <a:pt x="13" y="7"/>
                    <a:pt x="1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6" name="Freeform 19"/>
            <p:cNvSpPr/>
            <p:nvPr/>
          </p:nvSpPr>
          <p:spPr bwMode="auto">
            <a:xfrm>
              <a:off x="2597150" y="1809750"/>
              <a:ext cx="111125" cy="61913"/>
            </a:xfrm>
            <a:custGeom>
              <a:avLst/>
              <a:gdLst>
                <a:gd name="T0" fmla="*/ 14 w 14"/>
                <a:gd name="T1" fmla="*/ 6 h 8"/>
                <a:gd name="T2" fmla="*/ 12 w 14"/>
                <a:gd name="T3" fmla="*/ 8 h 8"/>
                <a:gd name="T4" fmla="*/ 2 w 14"/>
                <a:gd name="T5" fmla="*/ 8 h 8"/>
                <a:gd name="T6" fmla="*/ 0 w 14"/>
                <a:gd name="T7" fmla="*/ 6 h 8"/>
                <a:gd name="T8" fmla="*/ 0 w 14"/>
                <a:gd name="T9" fmla="*/ 2 h 8"/>
                <a:gd name="T10" fmla="*/ 2 w 14"/>
                <a:gd name="T11" fmla="*/ 0 h 8"/>
                <a:gd name="T12" fmla="*/ 12 w 14"/>
                <a:gd name="T13" fmla="*/ 0 h 8"/>
                <a:gd name="T14" fmla="*/ 14 w 14"/>
                <a:gd name="T15" fmla="*/ 2 h 8"/>
                <a:gd name="T16" fmla="*/ 14 w 14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8">
                  <a:moveTo>
                    <a:pt x="14" y="6"/>
                  </a:moveTo>
                  <a:cubicBezTo>
                    <a:pt x="14" y="7"/>
                    <a:pt x="13" y="8"/>
                    <a:pt x="1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7" name="Freeform 20"/>
            <p:cNvSpPr/>
            <p:nvPr/>
          </p:nvSpPr>
          <p:spPr bwMode="auto">
            <a:xfrm>
              <a:off x="2597150" y="1738313"/>
              <a:ext cx="111125" cy="63500"/>
            </a:xfrm>
            <a:custGeom>
              <a:avLst/>
              <a:gdLst>
                <a:gd name="T0" fmla="*/ 14 w 14"/>
                <a:gd name="T1" fmla="*/ 6 h 8"/>
                <a:gd name="T2" fmla="*/ 12 w 14"/>
                <a:gd name="T3" fmla="*/ 8 h 8"/>
                <a:gd name="T4" fmla="*/ 2 w 14"/>
                <a:gd name="T5" fmla="*/ 8 h 8"/>
                <a:gd name="T6" fmla="*/ 0 w 14"/>
                <a:gd name="T7" fmla="*/ 6 h 8"/>
                <a:gd name="T8" fmla="*/ 0 w 14"/>
                <a:gd name="T9" fmla="*/ 2 h 8"/>
                <a:gd name="T10" fmla="*/ 2 w 14"/>
                <a:gd name="T11" fmla="*/ 0 h 8"/>
                <a:gd name="T12" fmla="*/ 12 w 14"/>
                <a:gd name="T13" fmla="*/ 0 h 8"/>
                <a:gd name="T14" fmla="*/ 14 w 14"/>
                <a:gd name="T15" fmla="*/ 2 h 8"/>
                <a:gd name="T16" fmla="*/ 14 w 14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8">
                  <a:moveTo>
                    <a:pt x="14" y="6"/>
                  </a:moveTo>
                  <a:cubicBezTo>
                    <a:pt x="14" y="7"/>
                    <a:pt x="13" y="8"/>
                    <a:pt x="1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8" name="Freeform 21"/>
            <p:cNvSpPr/>
            <p:nvPr/>
          </p:nvSpPr>
          <p:spPr bwMode="auto">
            <a:xfrm>
              <a:off x="2597150" y="1660525"/>
              <a:ext cx="111125" cy="61913"/>
            </a:xfrm>
            <a:custGeom>
              <a:avLst/>
              <a:gdLst>
                <a:gd name="T0" fmla="*/ 14 w 14"/>
                <a:gd name="T1" fmla="*/ 6 h 8"/>
                <a:gd name="T2" fmla="*/ 12 w 14"/>
                <a:gd name="T3" fmla="*/ 8 h 8"/>
                <a:gd name="T4" fmla="*/ 2 w 14"/>
                <a:gd name="T5" fmla="*/ 8 h 8"/>
                <a:gd name="T6" fmla="*/ 0 w 14"/>
                <a:gd name="T7" fmla="*/ 6 h 8"/>
                <a:gd name="T8" fmla="*/ 0 w 14"/>
                <a:gd name="T9" fmla="*/ 2 h 8"/>
                <a:gd name="T10" fmla="*/ 2 w 14"/>
                <a:gd name="T11" fmla="*/ 0 h 8"/>
                <a:gd name="T12" fmla="*/ 12 w 14"/>
                <a:gd name="T13" fmla="*/ 0 h 8"/>
                <a:gd name="T14" fmla="*/ 14 w 14"/>
                <a:gd name="T15" fmla="*/ 2 h 8"/>
                <a:gd name="T16" fmla="*/ 14 w 14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8">
                  <a:moveTo>
                    <a:pt x="14" y="6"/>
                  </a:moveTo>
                  <a:cubicBezTo>
                    <a:pt x="14" y="7"/>
                    <a:pt x="13" y="8"/>
                    <a:pt x="1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9" name="Freeform 22"/>
            <p:cNvSpPr/>
            <p:nvPr/>
          </p:nvSpPr>
          <p:spPr bwMode="auto">
            <a:xfrm>
              <a:off x="2597150" y="1589088"/>
              <a:ext cx="111125" cy="63500"/>
            </a:xfrm>
            <a:custGeom>
              <a:avLst/>
              <a:gdLst>
                <a:gd name="T0" fmla="*/ 14 w 14"/>
                <a:gd name="T1" fmla="*/ 6 h 8"/>
                <a:gd name="T2" fmla="*/ 12 w 14"/>
                <a:gd name="T3" fmla="*/ 8 h 8"/>
                <a:gd name="T4" fmla="*/ 2 w 14"/>
                <a:gd name="T5" fmla="*/ 8 h 8"/>
                <a:gd name="T6" fmla="*/ 0 w 14"/>
                <a:gd name="T7" fmla="*/ 6 h 8"/>
                <a:gd name="T8" fmla="*/ 0 w 14"/>
                <a:gd name="T9" fmla="*/ 2 h 8"/>
                <a:gd name="T10" fmla="*/ 2 w 14"/>
                <a:gd name="T11" fmla="*/ 0 h 8"/>
                <a:gd name="T12" fmla="*/ 12 w 14"/>
                <a:gd name="T13" fmla="*/ 0 h 8"/>
                <a:gd name="T14" fmla="*/ 14 w 14"/>
                <a:gd name="T15" fmla="*/ 2 h 8"/>
                <a:gd name="T16" fmla="*/ 14 w 14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8">
                  <a:moveTo>
                    <a:pt x="14" y="6"/>
                  </a:moveTo>
                  <a:cubicBezTo>
                    <a:pt x="14" y="7"/>
                    <a:pt x="13" y="8"/>
                    <a:pt x="1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0" name="Freeform 23"/>
            <p:cNvSpPr/>
            <p:nvPr/>
          </p:nvSpPr>
          <p:spPr bwMode="auto">
            <a:xfrm>
              <a:off x="2597150" y="1511300"/>
              <a:ext cx="111125" cy="63500"/>
            </a:xfrm>
            <a:custGeom>
              <a:avLst/>
              <a:gdLst>
                <a:gd name="T0" fmla="*/ 14 w 14"/>
                <a:gd name="T1" fmla="*/ 6 h 8"/>
                <a:gd name="T2" fmla="*/ 12 w 14"/>
                <a:gd name="T3" fmla="*/ 8 h 8"/>
                <a:gd name="T4" fmla="*/ 2 w 14"/>
                <a:gd name="T5" fmla="*/ 8 h 8"/>
                <a:gd name="T6" fmla="*/ 0 w 14"/>
                <a:gd name="T7" fmla="*/ 6 h 8"/>
                <a:gd name="T8" fmla="*/ 0 w 14"/>
                <a:gd name="T9" fmla="*/ 2 h 8"/>
                <a:gd name="T10" fmla="*/ 2 w 14"/>
                <a:gd name="T11" fmla="*/ 0 h 8"/>
                <a:gd name="T12" fmla="*/ 12 w 14"/>
                <a:gd name="T13" fmla="*/ 0 h 8"/>
                <a:gd name="T14" fmla="*/ 14 w 14"/>
                <a:gd name="T15" fmla="*/ 2 h 8"/>
                <a:gd name="T16" fmla="*/ 14 w 14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8">
                  <a:moveTo>
                    <a:pt x="14" y="6"/>
                  </a:moveTo>
                  <a:cubicBezTo>
                    <a:pt x="14" y="7"/>
                    <a:pt x="13" y="8"/>
                    <a:pt x="1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1" name="Freeform 24"/>
            <p:cNvSpPr/>
            <p:nvPr/>
          </p:nvSpPr>
          <p:spPr bwMode="auto">
            <a:xfrm>
              <a:off x="2724150" y="1887538"/>
              <a:ext cx="101600" cy="55563"/>
            </a:xfrm>
            <a:custGeom>
              <a:avLst/>
              <a:gdLst>
                <a:gd name="T0" fmla="*/ 13 w 13"/>
                <a:gd name="T1" fmla="*/ 6 h 7"/>
                <a:gd name="T2" fmla="*/ 12 w 13"/>
                <a:gd name="T3" fmla="*/ 7 h 7"/>
                <a:gd name="T4" fmla="*/ 2 w 13"/>
                <a:gd name="T5" fmla="*/ 7 h 7"/>
                <a:gd name="T6" fmla="*/ 0 w 13"/>
                <a:gd name="T7" fmla="*/ 6 h 7"/>
                <a:gd name="T8" fmla="*/ 0 w 13"/>
                <a:gd name="T9" fmla="*/ 2 h 7"/>
                <a:gd name="T10" fmla="*/ 2 w 13"/>
                <a:gd name="T11" fmla="*/ 0 h 7"/>
                <a:gd name="T12" fmla="*/ 12 w 13"/>
                <a:gd name="T13" fmla="*/ 0 h 7"/>
                <a:gd name="T14" fmla="*/ 13 w 13"/>
                <a:gd name="T15" fmla="*/ 2 h 7"/>
                <a:gd name="T16" fmla="*/ 13 w 13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">
                  <a:moveTo>
                    <a:pt x="13" y="6"/>
                  </a:moveTo>
                  <a:cubicBezTo>
                    <a:pt x="13" y="7"/>
                    <a:pt x="13" y="7"/>
                    <a:pt x="1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1"/>
                    <a:pt x="13" y="2"/>
                  </a:cubicBezTo>
                  <a:lnTo>
                    <a:pt x="1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2" name="Freeform 25"/>
            <p:cNvSpPr/>
            <p:nvPr/>
          </p:nvSpPr>
          <p:spPr bwMode="auto">
            <a:xfrm>
              <a:off x="2724150" y="1809750"/>
              <a:ext cx="101600" cy="61913"/>
            </a:xfrm>
            <a:custGeom>
              <a:avLst/>
              <a:gdLst>
                <a:gd name="T0" fmla="*/ 13 w 13"/>
                <a:gd name="T1" fmla="*/ 6 h 8"/>
                <a:gd name="T2" fmla="*/ 12 w 13"/>
                <a:gd name="T3" fmla="*/ 8 h 8"/>
                <a:gd name="T4" fmla="*/ 2 w 13"/>
                <a:gd name="T5" fmla="*/ 8 h 8"/>
                <a:gd name="T6" fmla="*/ 0 w 13"/>
                <a:gd name="T7" fmla="*/ 6 h 8"/>
                <a:gd name="T8" fmla="*/ 0 w 13"/>
                <a:gd name="T9" fmla="*/ 2 h 8"/>
                <a:gd name="T10" fmla="*/ 2 w 13"/>
                <a:gd name="T11" fmla="*/ 0 h 8"/>
                <a:gd name="T12" fmla="*/ 12 w 13"/>
                <a:gd name="T13" fmla="*/ 0 h 8"/>
                <a:gd name="T14" fmla="*/ 13 w 13"/>
                <a:gd name="T15" fmla="*/ 2 h 8"/>
                <a:gd name="T16" fmla="*/ 13 w 13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13" y="6"/>
                  </a:moveTo>
                  <a:cubicBezTo>
                    <a:pt x="13" y="7"/>
                    <a:pt x="13" y="8"/>
                    <a:pt x="1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1"/>
                    <a:pt x="13" y="2"/>
                  </a:cubicBezTo>
                  <a:lnTo>
                    <a:pt x="1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3" name="Freeform 26"/>
            <p:cNvSpPr/>
            <p:nvPr/>
          </p:nvSpPr>
          <p:spPr bwMode="auto">
            <a:xfrm>
              <a:off x="2724150" y="1738313"/>
              <a:ext cx="101600" cy="63500"/>
            </a:xfrm>
            <a:custGeom>
              <a:avLst/>
              <a:gdLst>
                <a:gd name="T0" fmla="*/ 13 w 13"/>
                <a:gd name="T1" fmla="*/ 6 h 8"/>
                <a:gd name="T2" fmla="*/ 12 w 13"/>
                <a:gd name="T3" fmla="*/ 8 h 8"/>
                <a:gd name="T4" fmla="*/ 2 w 13"/>
                <a:gd name="T5" fmla="*/ 8 h 8"/>
                <a:gd name="T6" fmla="*/ 0 w 13"/>
                <a:gd name="T7" fmla="*/ 6 h 8"/>
                <a:gd name="T8" fmla="*/ 0 w 13"/>
                <a:gd name="T9" fmla="*/ 2 h 8"/>
                <a:gd name="T10" fmla="*/ 2 w 13"/>
                <a:gd name="T11" fmla="*/ 0 h 8"/>
                <a:gd name="T12" fmla="*/ 12 w 13"/>
                <a:gd name="T13" fmla="*/ 0 h 8"/>
                <a:gd name="T14" fmla="*/ 13 w 13"/>
                <a:gd name="T15" fmla="*/ 2 h 8"/>
                <a:gd name="T16" fmla="*/ 13 w 13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13" y="6"/>
                  </a:moveTo>
                  <a:cubicBezTo>
                    <a:pt x="13" y="7"/>
                    <a:pt x="13" y="8"/>
                    <a:pt x="1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1"/>
                    <a:pt x="13" y="2"/>
                  </a:cubicBezTo>
                  <a:lnTo>
                    <a:pt x="1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4" name="Freeform 27"/>
            <p:cNvSpPr/>
            <p:nvPr/>
          </p:nvSpPr>
          <p:spPr bwMode="auto">
            <a:xfrm>
              <a:off x="2724150" y="1660525"/>
              <a:ext cx="101600" cy="61913"/>
            </a:xfrm>
            <a:custGeom>
              <a:avLst/>
              <a:gdLst>
                <a:gd name="T0" fmla="*/ 13 w 13"/>
                <a:gd name="T1" fmla="*/ 6 h 8"/>
                <a:gd name="T2" fmla="*/ 12 w 13"/>
                <a:gd name="T3" fmla="*/ 8 h 8"/>
                <a:gd name="T4" fmla="*/ 2 w 13"/>
                <a:gd name="T5" fmla="*/ 8 h 8"/>
                <a:gd name="T6" fmla="*/ 0 w 13"/>
                <a:gd name="T7" fmla="*/ 6 h 8"/>
                <a:gd name="T8" fmla="*/ 0 w 13"/>
                <a:gd name="T9" fmla="*/ 2 h 8"/>
                <a:gd name="T10" fmla="*/ 2 w 13"/>
                <a:gd name="T11" fmla="*/ 0 h 8"/>
                <a:gd name="T12" fmla="*/ 12 w 13"/>
                <a:gd name="T13" fmla="*/ 0 h 8"/>
                <a:gd name="T14" fmla="*/ 13 w 13"/>
                <a:gd name="T15" fmla="*/ 2 h 8"/>
                <a:gd name="T16" fmla="*/ 13 w 13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13" y="6"/>
                  </a:moveTo>
                  <a:cubicBezTo>
                    <a:pt x="13" y="7"/>
                    <a:pt x="13" y="8"/>
                    <a:pt x="1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1"/>
                    <a:pt x="13" y="2"/>
                  </a:cubicBezTo>
                  <a:lnTo>
                    <a:pt x="1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5" name="Freeform 28"/>
            <p:cNvSpPr/>
            <p:nvPr/>
          </p:nvSpPr>
          <p:spPr bwMode="auto">
            <a:xfrm>
              <a:off x="2724150" y="1589088"/>
              <a:ext cx="101600" cy="63500"/>
            </a:xfrm>
            <a:custGeom>
              <a:avLst/>
              <a:gdLst>
                <a:gd name="T0" fmla="*/ 13 w 13"/>
                <a:gd name="T1" fmla="*/ 6 h 8"/>
                <a:gd name="T2" fmla="*/ 12 w 13"/>
                <a:gd name="T3" fmla="*/ 8 h 8"/>
                <a:gd name="T4" fmla="*/ 2 w 13"/>
                <a:gd name="T5" fmla="*/ 8 h 8"/>
                <a:gd name="T6" fmla="*/ 0 w 13"/>
                <a:gd name="T7" fmla="*/ 6 h 8"/>
                <a:gd name="T8" fmla="*/ 0 w 13"/>
                <a:gd name="T9" fmla="*/ 2 h 8"/>
                <a:gd name="T10" fmla="*/ 2 w 13"/>
                <a:gd name="T11" fmla="*/ 0 h 8"/>
                <a:gd name="T12" fmla="*/ 12 w 13"/>
                <a:gd name="T13" fmla="*/ 0 h 8"/>
                <a:gd name="T14" fmla="*/ 13 w 13"/>
                <a:gd name="T15" fmla="*/ 2 h 8"/>
                <a:gd name="T16" fmla="*/ 13 w 13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13" y="6"/>
                  </a:moveTo>
                  <a:cubicBezTo>
                    <a:pt x="13" y="7"/>
                    <a:pt x="13" y="8"/>
                    <a:pt x="1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1"/>
                    <a:pt x="13" y="2"/>
                  </a:cubicBezTo>
                  <a:lnTo>
                    <a:pt x="1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6" name="Freeform 29"/>
            <p:cNvSpPr/>
            <p:nvPr/>
          </p:nvSpPr>
          <p:spPr bwMode="auto">
            <a:xfrm>
              <a:off x="2841625" y="1887538"/>
              <a:ext cx="109538" cy="55563"/>
            </a:xfrm>
            <a:custGeom>
              <a:avLst/>
              <a:gdLst>
                <a:gd name="T0" fmla="*/ 14 w 14"/>
                <a:gd name="T1" fmla="*/ 6 h 7"/>
                <a:gd name="T2" fmla="*/ 12 w 14"/>
                <a:gd name="T3" fmla="*/ 7 h 7"/>
                <a:gd name="T4" fmla="*/ 2 w 14"/>
                <a:gd name="T5" fmla="*/ 7 h 7"/>
                <a:gd name="T6" fmla="*/ 0 w 14"/>
                <a:gd name="T7" fmla="*/ 6 h 7"/>
                <a:gd name="T8" fmla="*/ 0 w 14"/>
                <a:gd name="T9" fmla="*/ 2 h 7"/>
                <a:gd name="T10" fmla="*/ 2 w 14"/>
                <a:gd name="T11" fmla="*/ 0 h 7"/>
                <a:gd name="T12" fmla="*/ 12 w 14"/>
                <a:gd name="T13" fmla="*/ 0 h 7"/>
                <a:gd name="T14" fmla="*/ 14 w 14"/>
                <a:gd name="T15" fmla="*/ 2 h 7"/>
                <a:gd name="T16" fmla="*/ 14 w 14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4" y="6"/>
                  </a:moveTo>
                  <a:cubicBezTo>
                    <a:pt x="14" y="7"/>
                    <a:pt x="13" y="7"/>
                    <a:pt x="1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7" name="Freeform 30"/>
            <p:cNvSpPr/>
            <p:nvPr/>
          </p:nvSpPr>
          <p:spPr bwMode="auto">
            <a:xfrm>
              <a:off x="2841625" y="1809750"/>
              <a:ext cx="109538" cy="61913"/>
            </a:xfrm>
            <a:custGeom>
              <a:avLst/>
              <a:gdLst>
                <a:gd name="T0" fmla="*/ 14 w 14"/>
                <a:gd name="T1" fmla="*/ 6 h 8"/>
                <a:gd name="T2" fmla="*/ 12 w 14"/>
                <a:gd name="T3" fmla="*/ 8 h 8"/>
                <a:gd name="T4" fmla="*/ 2 w 14"/>
                <a:gd name="T5" fmla="*/ 8 h 8"/>
                <a:gd name="T6" fmla="*/ 0 w 14"/>
                <a:gd name="T7" fmla="*/ 6 h 8"/>
                <a:gd name="T8" fmla="*/ 0 w 14"/>
                <a:gd name="T9" fmla="*/ 2 h 8"/>
                <a:gd name="T10" fmla="*/ 2 w 14"/>
                <a:gd name="T11" fmla="*/ 0 h 8"/>
                <a:gd name="T12" fmla="*/ 12 w 14"/>
                <a:gd name="T13" fmla="*/ 0 h 8"/>
                <a:gd name="T14" fmla="*/ 14 w 14"/>
                <a:gd name="T15" fmla="*/ 2 h 8"/>
                <a:gd name="T16" fmla="*/ 14 w 14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8">
                  <a:moveTo>
                    <a:pt x="14" y="6"/>
                  </a:moveTo>
                  <a:cubicBezTo>
                    <a:pt x="14" y="7"/>
                    <a:pt x="13" y="8"/>
                    <a:pt x="1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8" name="Freeform 31"/>
            <p:cNvSpPr/>
            <p:nvPr/>
          </p:nvSpPr>
          <p:spPr bwMode="auto">
            <a:xfrm>
              <a:off x="2841625" y="1738313"/>
              <a:ext cx="109538" cy="63500"/>
            </a:xfrm>
            <a:custGeom>
              <a:avLst/>
              <a:gdLst>
                <a:gd name="T0" fmla="*/ 14 w 14"/>
                <a:gd name="T1" fmla="*/ 6 h 8"/>
                <a:gd name="T2" fmla="*/ 12 w 14"/>
                <a:gd name="T3" fmla="*/ 8 h 8"/>
                <a:gd name="T4" fmla="*/ 2 w 14"/>
                <a:gd name="T5" fmla="*/ 8 h 8"/>
                <a:gd name="T6" fmla="*/ 0 w 14"/>
                <a:gd name="T7" fmla="*/ 6 h 8"/>
                <a:gd name="T8" fmla="*/ 0 w 14"/>
                <a:gd name="T9" fmla="*/ 2 h 8"/>
                <a:gd name="T10" fmla="*/ 2 w 14"/>
                <a:gd name="T11" fmla="*/ 0 h 8"/>
                <a:gd name="T12" fmla="*/ 12 w 14"/>
                <a:gd name="T13" fmla="*/ 0 h 8"/>
                <a:gd name="T14" fmla="*/ 14 w 14"/>
                <a:gd name="T15" fmla="*/ 2 h 8"/>
                <a:gd name="T16" fmla="*/ 14 w 14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8">
                  <a:moveTo>
                    <a:pt x="14" y="6"/>
                  </a:moveTo>
                  <a:cubicBezTo>
                    <a:pt x="14" y="7"/>
                    <a:pt x="13" y="8"/>
                    <a:pt x="1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9" name="Freeform 32"/>
            <p:cNvSpPr/>
            <p:nvPr/>
          </p:nvSpPr>
          <p:spPr bwMode="auto">
            <a:xfrm>
              <a:off x="2841625" y="1660525"/>
              <a:ext cx="109538" cy="61913"/>
            </a:xfrm>
            <a:custGeom>
              <a:avLst/>
              <a:gdLst>
                <a:gd name="T0" fmla="*/ 14 w 14"/>
                <a:gd name="T1" fmla="*/ 6 h 8"/>
                <a:gd name="T2" fmla="*/ 12 w 14"/>
                <a:gd name="T3" fmla="*/ 8 h 8"/>
                <a:gd name="T4" fmla="*/ 2 w 14"/>
                <a:gd name="T5" fmla="*/ 8 h 8"/>
                <a:gd name="T6" fmla="*/ 0 w 14"/>
                <a:gd name="T7" fmla="*/ 6 h 8"/>
                <a:gd name="T8" fmla="*/ 0 w 14"/>
                <a:gd name="T9" fmla="*/ 2 h 8"/>
                <a:gd name="T10" fmla="*/ 2 w 14"/>
                <a:gd name="T11" fmla="*/ 0 h 8"/>
                <a:gd name="T12" fmla="*/ 12 w 14"/>
                <a:gd name="T13" fmla="*/ 0 h 8"/>
                <a:gd name="T14" fmla="*/ 14 w 14"/>
                <a:gd name="T15" fmla="*/ 2 h 8"/>
                <a:gd name="T16" fmla="*/ 14 w 14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8">
                  <a:moveTo>
                    <a:pt x="14" y="6"/>
                  </a:moveTo>
                  <a:cubicBezTo>
                    <a:pt x="14" y="7"/>
                    <a:pt x="13" y="8"/>
                    <a:pt x="1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0" name="Freeform 33"/>
            <p:cNvSpPr/>
            <p:nvPr/>
          </p:nvSpPr>
          <p:spPr bwMode="auto">
            <a:xfrm>
              <a:off x="2841625" y="1589088"/>
              <a:ext cx="109538" cy="63500"/>
            </a:xfrm>
            <a:custGeom>
              <a:avLst/>
              <a:gdLst>
                <a:gd name="T0" fmla="*/ 14 w 14"/>
                <a:gd name="T1" fmla="*/ 6 h 8"/>
                <a:gd name="T2" fmla="*/ 12 w 14"/>
                <a:gd name="T3" fmla="*/ 8 h 8"/>
                <a:gd name="T4" fmla="*/ 2 w 14"/>
                <a:gd name="T5" fmla="*/ 8 h 8"/>
                <a:gd name="T6" fmla="*/ 0 w 14"/>
                <a:gd name="T7" fmla="*/ 6 h 8"/>
                <a:gd name="T8" fmla="*/ 0 w 14"/>
                <a:gd name="T9" fmla="*/ 2 h 8"/>
                <a:gd name="T10" fmla="*/ 2 w 14"/>
                <a:gd name="T11" fmla="*/ 0 h 8"/>
                <a:gd name="T12" fmla="*/ 12 w 14"/>
                <a:gd name="T13" fmla="*/ 0 h 8"/>
                <a:gd name="T14" fmla="*/ 14 w 14"/>
                <a:gd name="T15" fmla="*/ 2 h 8"/>
                <a:gd name="T16" fmla="*/ 14 w 14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8">
                  <a:moveTo>
                    <a:pt x="14" y="6"/>
                  </a:moveTo>
                  <a:cubicBezTo>
                    <a:pt x="14" y="7"/>
                    <a:pt x="13" y="8"/>
                    <a:pt x="1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1" name="Freeform 34"/>
            <p:cNvSpPr/>
            <p:nvPr/>
          </p:nvSpPr>
          <p:spPr bwMode="auto">
            <a:xfrm>
              <a:off x="2841625" y="1511300"/>
              <a:ext cx="109538" cy="63500"/>
            </a:xfrm>
            <a:custGeom>
              <a:avLst/>
              <a:gdLst>
                <a:gd name="T0" fmla="*/ 14 w 14"/>
                <a:gd name="T1" fmla="*/ 6 h 8"/>
                <a:gd name="T2" fmla="*/ 12 w 14"/>
                <a:gd name="T3" fmla="*/ 8 h 8"/>
                <a:gd name="T4" fmla="*/ 2 w 14"/>
                <a:gd name="T5" fmla="*/ 8 h 8"/>
                <a:gd name="T6" fmla="*/ 0 w 14"/>
                <a:gd name="T7" fmla="*/ 6 h 8"/>
                <a:gd name="T8" fmla="*/ 0 w 14"/>
                <a:gd name="T9" fmla="*/ 2 h 8"/>
                <a:gd name="T10" fmla="*/ 2 w 14"/>
                <a:gd name="T11" fmla="*/ 0 h 8"/>
                <a:gd name="T12" fmla="*/ 12 w 14"/>
                <a:gd name="T13" fmla="*/ 0 h 8"/>
                <a:gd name="T14" fmla="*/ 14 w 14"/>
                <a:gd name="T15" fmla="*/ 2 h 8"/>
                <a:gd name="T16" fmla="*/ 14 w 14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8">
                  <a:moveTo>
                    <a:pt x="14" y="6"/>
                  </a:moveTo>
                  <a:cubicBezTo>
                    <a:pt x="14" y="7"/>
                    <a:pt x="13" y="8"/>
                    <a:pt x="1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2" name="Freeform 35"/>
            <p:cNvSpPr/>
            <p:nvPr/>
          </p:nvSpPr>
          <p:spPr bwMode="auto">
            <a:xfrm>
              <a:off x="2841625" y="1439863"/>
              <a:ext cx="109538" cy="63500"/>
            </a:xfrm>
            <a:custGeom>
              <a:avLst/>
              <a:gdLst>
                <a:gd name="T0" fmla="*/ 14 w 14"/>
                <a:gd name="T1" fmla="*/ 6 h 8"/>
                <a:gd name="T2" fmla="*/ 12 w 14"/>
                <a:gd name="T3" fmla="*/ 8 h 8"/>
                <a:gd name="T4" fmla="*/ 2 w 14"/>
                <a:gd name="T5" fmla="*/ 8 h 8"/>
                <a:gd name="T6" fmla="*/ 0 w 14"/>
                <a:gd name="T7" fmla="*/ 6 h 8"/>
                <a:gd name="T8" fmla="*/ 0 w 14"/>
                <a:gd name="T9" fmla="*/ 2 h 8"/>
                <a:gd name="T10" fmla="*/ 2 w 14"/>
                <a:gd name="T11" fmla="*/ 0 h 8"/>
                <a:gd name="T12" fmla="*/ 12 w 14"/>
                <a:gd name="T13" fmla="*/ 0 h 8"/>
                <a:gd name="T14" fmla="*/ 14 w 14"/>
                <a:gd name="T15" fmla="*/ 2 h 8"/>
                <a:gd name="T16" fmla="*/ 14 w 14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8">
                  <a:moveTo>
                    <a:pt x="14" y="6"/>
                  </a:moveTo>
                  <a:cubicBezTo>
                    <a:pt x="14" y="7"/>
                    <a:pt x="13" y="8"/>
                    <a:pt x="1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0" name="组合 73"/>
          <p:cNvGrpSpPr/>
          <p:nvPr/>
        </p:nvGrpSpPr>
        <p:grpSpPr>
          <a:xfrm>
            <a:off x="6618344" y="4536733"/>
            <a:ext cx="528646" cy="471489"/>
            <a:chOff x="9228138" y="3219450"/>
            <a:chExt cx="469901" cy="419101"/>
          </a:xfrm>
          <a:solidFill>
            <a:srgbClr val="0070C0"/>
          </a:solidFill>
        </p:grpSpPr>
        <p:sp>
          <p:nvSpPr>
            <p:cNvPr id="121" name="Freeform 48"/>
            <p:cNvSpPr>
              <a:spLocks noEditPoints="1"/>
            </p:cNvSpPr>
            <p:nvPr/>
          </p:nvSpPr>
          <p:spPr bwMode="auto">
            <a:xfrm>
              <a:off x="9378951" y="3316288"/>
              <a:ext cx="319088" cy="322263"/>
            </a:xfrm>
            <a:custGeom>
              <a:avLst/>
              <a:gdLst>
                <a:gd name="T0" fmla="*/ 6 w 53"/>
                <a:gd name="T1" fmla="*/ 13 h 53"/>
                <a:gd name="T2" fmla="*/ 7 w 53"/>
                <a:gd name="T3" fmla="*/ 17 h 53"/>
                <a:gd name="T4" fmla="*/ 4 w 53"/>
                <a:gd name="T5" fmla="*/ 18 h 53"/>
                <a:gd name="T6" fmla="*/ 1 w 53"/>
                <a:gd name="T7" fmla="*/ 21 h 53"/>
                <a:gd name="T8" fmla="*/ 2 w 53"/>
                <a:gd name="T9" fmla="*/ 25 h 53"/>
                <a:gd name="T10" fmla="*/ 5 w 53"/>
                <a:gd name="T11" fmla="*/ 28 h 53"/>
                <a:gd name="T12" fmla="*/ 3 w 53"/>
                <a:gd name="T13" fmla="*/ 30 h 53"/>
                <a:gd name="T14" fmla="*/ 1 w 53"/>
                <a:gd name="T15" fmla="*/ 35 h 53"/>
                <a:gd name="T16" fmla="*/ 5 w 53"/>
                <a:gd name="T17" fmla="*/ 37 h 53"/>
                <a:gd name="T18" fmla="*/ 8 w 53"/>
                <a:gd name="T19" fmla="*/ 38 h 53"/>
                <a:gd name="T20" fmla="*/ 8 w 53"/>
                <a:gd name="T21" fmla="*/ 42 h 53"/>
                <a:gd name="T22" fmla="*/ 9 w 53"/>
                <a:gd name="T23" fmla="*/ 46 h 53"/>
                <a:gd name="T24" fmla="*/ 13 w 53"/>
                <a:gd name="T25" fmla="*/ 47 h 53"/>
                <a:gd name="T26" fmla="*/ 17 w 53"/>
                <a:gd name="T27" fmla="*/ 46 h 53"/>
                <a:gd name="T28" fmla="*/ 18 w 53"/>
                <a:gd name="T29" fmla="*/ 49 h 53"/>
                <a:gd name="T30" fmla="*/ 21 w 53"/>
                <a:gd name="T31" fmla="*/ 53 h 53"/>
                <a:gd name="T32" fmla="*/ 25 w 53"/>
                <a:gd name="T33" fmla="*/ 51 h 53"/>
                <a:gd name="T34" fmla="*/ 29 w 53"/>
                <a:gd name="T35" fmla="*/ 48 h 53"/>
                <a:gd name="T36" fmla="*/ 31 w 53"/>
                <a:gd name="T37" fmla="*/ 51 h 53"/>
                <a:gd name="T38" fmla="*/ 35 w 53"/>
                <a:gd name="T39" fmla="*/ 52 h 53"/>
                <a:gd name="T40" fmla="*/ 38 w 53"/>
                <a:gd name="T41" fmla="*/ 48 h 53"/>
                <a:gd name="T42" fmla="*/ 39 w 53"/>
                <a:gd name="T43" fmla="*/ 44 h 53"/>
                <a:gd name="T44" fmla="*/ 42 w 53"/>
                <a:gd name="T45" fmla="*/ 45 h 53"/>
                <a:gd name="T46" fmla="*/ 47 w 53"/>
                <a:gd name="T47" fmla="*/ 44 h 53"/>
                <a:gd name="T48" fmla="*/ 47 w 53"/>
                <a:gd name="T49" fmla="*/ 40 h 53"/>
                <a:gd name="T50" fmla="*/ 47 w 53"/>
                <a:gd name="T51" fmla="*/ 36 h 53"/>
                <a:gd name="T52" fmla="*/ 50 w 53"/>
                <a:gd name="T53" fmla="*/ 35 h 53"/>
                <a:gd name="T54" fmla="*/ 53 w 53"/>
                <a:gd name="T55" fmla="*/ 32 h 53"/>
                <a:gd name="T56" fmla="*/ 51 w 53"/>
                <a:gd name="T57" fmla="*/ 28 h 53"/>
                <a:gd name="T58" fmla="*/ 49 w 53"/>
                <a:gd name="T59" fmla="*/ 25 h 53"/>
                <a:gd name="T60" fmla="*/ 51 w 53"/>
                <a:gd name="T61" fmla="*/ 22 h 53"/>
                <a:gd name="T62" fmla="*/ 52 w 53"/>
                <a:gd name="T63" fmla="*/ 18 h 53"/>
                <a:gd name="T64" fmla="*/ 49 w 53"/>
                <a:gd name="T65" fmla="*/ 15 h 53"/>
                <a:gd name="T66" fmla="*/ 45 w 53"/>
                <a:gd name="T67" fmla="*/ 14 h 53"/>
                <a:gd name="T68" fmla="*/ 46 w 53"/>
                <a:gd name="T69" fmla="*/ 11 h 53"/>
                <a:gd name="T70" fmla="*/ 45 w 53"/>
                <a:gd name="T71" fmla="*/ 6 h 53"/>
                <a:gd name="T72" fmla="*/ 41 w 53"/>
                <a:gd name="T73" fmla="*/ 6 h 53"/>
                <a:gd name="T74" fmla="*/ 36 w 53"/>
                <a:gd name="T75" fmla="*/ 6 h 53"/>
                <a:gd name="T76" fmla="*/ 35 w 53"/>
                <a:gd name="T77" fmla="*/ 3 h 53"/>
                <a:gd name="T78" fmla="*/ 32 w 53"/>
                <a:gd name="T79" fmla="*/ 0 h 53"/>
                <a:gd name="T80" fmla="*/ 28 w 53"/>
                <a:gd name="T81" fmla="*/ 2 h 53"/>
                <a:gd name="T82" fmla="*/ 25 w 53"/>
                <a:gd name="T83" fmla="*/ 4 h 53"/>
                <a:gd name="T84" fmla="*/ 23 w 53"/>
                <a:gd name="T85" fmla="*/ 2 h 53"/>
                <a:gd name="T86" fmla="*/ 19 w 53"/>
                <a:gd name="T87" fmla="*/ 1 h 53"/>
                <a:gd name="T88" fmla="*/ 16 w 53"/>
                <a:gd name="T89" fmla="*/ 4 h 53"/>
                <a:gd name="T90" fmla="*/ 14 w 53"/>
                <a:gd name="T91" fmla="*/ 8 h 53"/>
                <a:gd name="T92" fmla="*/ 11 w 53"/>
                <a:gd name="T93" fmla="*/ 7 h 53"/>
                <a:gd name="T94" fmla="*/ 7 w 53"/>
                <a:gd name="T95" fmla="*/ 8 h 53"/>
                <a:gd name="T96" fmla="*/ 6 w 53"/>
                <a:gd name="T97" fmla="*/ 13 h 53"/>
                <a:gd name="T98" fmla="*/ 22 w 53"/>
                <a:gd name="T99" fmla="*/ 12 h 53"/>
                <a:gd name="T100" fmla="*/ 41 w 53"/>
                <a:gd name="T101" fmla="*/ 22 h 53"/>
                <a:gd name="T102" fmla="*/ 32 w 53"/>
                <a:gd name="T103" fmla="*/ 41 h 53"/>
                <a:gd name="T104" fmla="*/ 12 w 53"/>
                <a:gd name="T105" fmla="*/ 31 h 53"/>
                <a:gd name="T106" fmla="*/ 22 w 53"/>
                <a:gd name="T107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" h="53">
                  <a:moveTo>
                    <a:pt x="6" y="13"/>
                  </a:moveTo>
                  <a:cubicBezTo>
                    <a:pt x="7" y="14"/>
                    <a:pt x="7" y="16"/>
                    <a:pt x="7" y="17"/>
                  </a:cubicBezTo>
                  <a:cubicBezTo>
                    <a:pt x="7" y="18"/>
                    <a:pt x="5" y="18"/>
                    <a:pt x="4" y="18"/>
                  </a:cubicBezTo>
                  <a:cubicBezTo>
                    <a:pt x="2" y="17"/>
                    <a:pt x="1" y="19"/>
                    <a:pt x="1" y="21"/>
                  </a:cubicBezTo>
                  <a:cubicBezTo>
                    <a:pt x="0" y="23"/>
                    <a:pt x="1" y="24"/>
                    <a:pt x="2" y="25"/>
                  </a:cubicBezTo>
                  <a:cubicBezTo>
                    <a:pt x="4" y="25"/>
                    <a:pt x="5" y="27"/>
                    <a:pt x="5" y="28"/>
                  </a:cubicBezTo>
                  <a:cubicBezTo>
                    <a:pt x="5" y="29"/>
                    <a:pt x="4" y="30"/>
                    <a:pt x="3" y="30"/>
                  </a:cubicBezTo>
                  <a:cubicBezTo>
                    <a:pt x="1" y="31"/>
                    <a:pt x="1" y="33"/>
                    <a:pt x="1" y="35"/>
                  </a:cubicBezTo>
                  <a:cubicBezTo>
                    <a:pt x="2" y="36"/>
                    <a:pt x="3" y="38"/>
                    <a:pt x="5" y="37"/>
                  </a:cubicBezTo>
                  <a:cubicBezTo>
                    <a:pt x="6" y="37"/>
                    <a:pt x="8" y="37"/>
                    <a:pt x="8" y="38"/>
                  </a:cubicBezTo>
                  <a:cubicBezTo>
                    <a:pt x="8" y="38"/>
                    <a:pt x="9" y="41"/>
                    <a:pt x="8" y="42"/>
                  </a:cubicBezTo>
                  <a:cubicBezTo>
                    <a:pt x="7" y="43"/>
                    <a:pt x="7" y="45"/>
                    <a:pt x="9" y="46"/>
                  </a:cubicBezTo>
                  <a:cubicBezTo>
                    <a:pt x="10" y="48"/>
                    <a:pt x="12" y="48"/>
                    <a:pt x="13" y="47"/>
                  </a:cubicBezTo>
                  <a:cubicBezTo>
                    <a:pt x="14" y="46"/>
                    <a:pt x="17" y="46"/>
                    <a:pt x="17" y="46"/>
                  </a:cubicBezTo>
                  <a:cubicBezTo>
                    <a:pt x="18" y="47"/>
                    <a:pt x="19" y="48"/>
                    <a:pt x="18" y="49"/>
                  </a:cubicBezTo>
                  <a:cubicBezTo>
                    <a:pt x="18" y="51"/>
                    <a:pt x="19" y="52"/>
                    <a:pt x="21" y="53"/>
                  </a:cubicBezTo>
                  <a:cubicBezTo>
                    <a:pt x="23" y="53"/>
                    <a:pt x="25" y="52"/>
                    <a:pt x="25" y="51"/>
                  </a:cubicBezTo>
                  <a:cubicBezTo>
                    <a:pt x="25" y="49"/>
                    <a:pt x="28" y="48"/>
                    <a:pt x="29" y="48"/>
                  </a:cubicBezTo>
                  <a:cubicBezTo>
                    <a:pt x="29" y="48"/>
                    <a:pt x="30" y="49"/>
                    <a:pt x="31" y="51"/>
                  </a:cubicBezTo>
                  <a:cubicBezTo>
                    <a:pt x="31" y="52"/>
                    <a:pt x="33" y="53"/>
                    <a:pt x="35" y="52"/>
                  </a:cubicBezTo>
                  <a:cubicBezTo>
                    <a:pt x="37" y="51"/>
                    <a:pt x="38" y="50"/>
                    <a:pt x="38" y="48"/>
                  </a:cubicBezTo>
                  <a:cubicBezTo>
                    <a:pt x="37" y="47"/>
                    <a:pt x="39" y="45"/>
                    <a:pt x="39" y="44"/>
                  </a:cubicBezTo>
                  <a:cubicBezTo>
                    <a:pt x="40" y="44"/>
                    <a:pt x="41" y="44"/>
                    <a:pt x="42" y="45"/>
                  </a:cubicBezTo>
                  <a:cubicBezTo>
                    <a:pt x="43" y="46"/>
                    <a:pt x="45" y="46"/>
                    <a:pt x="47" y="44"/>
                  </a:cubicBezTo>
                  <a:cubicBezTo>
                    <a:pt x="48" y="43"/>
                    <a:pt x="48" y="41"/>
                    <a:pt x="47" y="40"/>
                  </a:cubicBezTo>
                  <a:cubicBezTo>
                    <a:pt x="46" y="39"/>
                    <a:pt x="46" y="36"/>
                    <a:pt x="47" y="36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1" y="35"/>
                    <a:pt x="53" y="34"/>
                    <a:pt x="53" y="32"/>
                  </a:cubicBezTo>
                  <a:cubicBezTo>
                    <a:pt x="53" y="30"/>
                    <a:pt x="53" y="28"/>
                    <a:pt x="51" y="28"/>
                  </a:cubicBezTo>
                  <a:cubicBezTo>
                    <a:pt x="50" y="28"/>
                    <a:pt x="49" y="25"/>
                    <a:pt x="49" y="25"/>
                  </a:cubicBezTo>
                  <a:cubicBezTo>
                    <a:pt x="49" y="24"/>
                    <a:pt x="50" y="23"/>
                    <a:pt x="51" y="22"/>
                  </a:cubicBezTo>
                  <a:cubicBezTo>
                    <a:pt x="52" y="22"/>
                    <a:pt x="53" y="20"/>
                    <a:pt x="52" y="18"/>
                  </a:cubicBezTo>
                  <a:cubicBezTo>
                    <a:pt x="52" y="16"/>
                    <a:pt x="50" y="15"/>
                    <a:pt x="49" y="15"/>
                  </a:cubicBezTo>
                  <a:cubicBezTo>
                    <a:pt x="48" y="16"/>
                    <a:pt x="45" y="14"/>
                    <a:pt x="45" y="14"/>
                  </a:cubicBezTo>
                  <a:cubicBezTo>
                    <a:pt x="44" y="13"/>
                    <a:pt x="45" y="12"/>
                    <a:pt x="46" y="11"/>
                  </a:cubicBezTo>
                  <a:cubicBezTo>
                    <a:pt x="47" y="10"/>
                    <a:pt x="46" y="8"/>
                    <a:pt x="45" y="6"/>
                  </a:cubicBezTo>
                  <a:cubicBezTo>
                    <a:pt x="43" y="5"/>
                    <a:pt x="41" y="5"/>
                    <a:pt x="41" y="6"/>
                  </a:cubicBezTo>
                  <a:cubicBezTo>
                    <a:pt x="40" y="7"/>
                    <a:pt x="37" y="7"/>
                    <a:pt x="36" y="6"/>
                  </a:cubicBezTo>
                  <a:cubicBezTo>
                    <a:pt x="35" y="6"/>
                    <a:pt x="35" y="5"/>
                    <a:pt x="35" y="3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31" y="0"/>
                    <a:pt x="29" y="0"/>
                    <a:pt x="28" y="2"/>
                  </a:cubicBezTo>
                  <a:cubicBezTo>
                    <a:pt x="28" y="3"/>
                    <a:pt x="26" y="4"/>
                    <a:pt x="25" y="4"/>
                  </a:cubicBezTo>
                  <a:cubicBezTo>
                    <a:pt x="24" y="4"/>
                    <a:pt x="23" y="3"/>
                    <a:pt x="23" y="2"/>
                  </a:cubicBezTo>
                  <a:cubicBezTo>
                    <a:pt x="22" y="1"/>
                    <a:pt x="20" y="0"/>
                    <a:pt x="19" y="1"/>
                  </a:cubicBezTo>
                  <a:cubicBezTo>
                    <a:pt x="17" y="1"/>
                    <a:pt x="16" y="3"/>
                    <a:pt x="16" y="4"/>
                  </a:cubicBezTo>
                  <a:cubicBezTo>
                    <a:pt x="16" y="6"/>
                    <a:pt x="15" y="8"/>
                    <a:pt x="14" y="8"/>
                  </a:cubicBezTo>
                  <a:cubicBezTo>
                    <a:pt x="14" y="9"/>
                    <a:pt x="12" y="8"/>
                    <a:pt x="11" y="7"/>
                  </a:cubicBezTo>
                  <a:cubicBezTo>
                    <a:pt x="10" y="6"/>
                    <a:pt x="8" y="7"/>
                    <a:pt x="7" y="8"/>
                  </a:cubicBezTo>
                  <a:cubicBezTo>
                    <a:pt x="6" y="10"/>
                    <a:pt x="5" y="12"/>
                    <a:pt x="6" y="13"/>
                  </a:cubicBezTo>
                  <a:close/>
                  <a:moveTo>
                    <a:pt x="22" y="12"/>
                  </a:moveTo>
                  <a:cubicBezTo>
                    <a:pt x="30" y="9"/>
                    <a:pt x="39" y="13"/>
                    <a:pt x="41" y="22"/>
                  </a:cubicBezTo>
                  <a:cubicBezTo>
                    <a:pt x="44" y="30"/>
                    <a:pt x="40" y="38"/>
                    <a:pt x="32" y="41"/>
                  </a:cubicBezTo>
                  <a:cubicBezTo>
                    <a:pt x="23" y="44"/>
                    <a:pt x="15" y="39"/>
                    <a:pt x="12" y="31"/>
                  </a:cubicBezTo>
                  <a:cubicBezTo>
                    <a:pt x="9" y="23"/>
                    <a:pt x="14" y="14"/>
                    <a:pt x="2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2" name="Freeform 49"/>
            <p:cNvSpPr>
              <a:spLocks noEditPoints="1"/>
            </p:cNvSpPr>
            <p:nvPr/>
          </p:nvSpPr>
          <p:spPr bwMode="auto">
            <a:xfrm>
              <a:off x="9228138" y="3219450"/>
              <a:ext cx="204788" cy="212725"/>
            </a:xfrm>
            <a:custGeom>
              <a:avLst/>
              <a:gdLst>
                <a:gd name="T0" fmla="*/ 4 w 34"/>
                <a:gd name="T1" fmla="*/ 9 h 35"/>
                <a:gd name="T2" fmla="*/ 4 w 34"/>
                <a:gd name="T3" fmla="*/ 11 h 35"/>
                <a:gd name="T4" fmla="*/ 2 w 34"/>
                <a:gd name="T5" fmla="*/ 12 h 35"/>
                <a:gd name="T6" fmla="*/ 0 w 34"/>
                <a:gd name="T7" fmla="*/ 14 h 35"/>
                <a:gd name="T8" fmla="*/ 1 w 34"/>
                <a:gd name="T9" fmla="*/ 16 h 35"/>
                <a:gd name="T10" fmla="*/ 3 w 34"/>
                <a:gd name="T11" fmla="*/ 19 h 35"/>
                <a:gd name="T12" fmla="*/ 1 w 34"/>
                <a:gd name="T13" fmla="*/ 20 h 35"/>
                <a:gd name="T14" fmla="*/ 0 w 34"/>
                <a:gd name="T15" fmla="*/ 23 h 35"/>
                <a:gd name="T16" fmla="*/ 3 w 34"/>
                <a:gd name="T17" fmla="*/ 24 h 35"/>
                <a:gd name="T18" fmla="*/ 5 w 34"/>
                <a:gd name="T19" fmla="*/ 25 h 35"/>
                <a:gd name="T20" fmla="*/ 5 w 34"/>
                <a:gd name="T21" fmla="*/ 28 h 35"/>
                <a:gd name="T22" fmla="*/ 5 w 34"/>
                <a:gd name="T23" fmla="*/ 30 h 35"/>
                <a:gd name="T24" fmla="*/ 8 w 34"/>
                <a:gd name="T25" fmla="*/ 31 h 35"/>
                <a:gd name="T26" fmla="*/ 11 w 34"/>
                <a:gd name="T27" fmla="*/ 30 h 35"/>
                <a:gd name="T28" fmla="*/ 11 w 34"/>
                <a:gd name="T29" fmla="*/ 32 h 35"/>
                <a:gd name="T30" fmla="*/ 13 w 34"/>
                <a:gd name="T31" fmla="*/ 34 h 35"/>
                <a:gd name="T32" fmla="*/ 16 w 34"/>
                <a:gd name="T33" fmla="*/ 33 h 35"/>
                <a:gd name="T34" fmla="*/ 18 w 34"/>
                <a:gd name="T35" fmla="*/ 32 h 35"/>
                <a:gd name="T36" fmla="*/ 19 w 34"/>
                <a:gd name="T37" fmla="*/ 33 h 35"/>
                <a:gd name="T38" fmla="*/ 22 w 34"/>
                <a:gd name="T39" fmla="*/ 34 h 35"/>
                <a:gd name="T40" fmla="*/ 24 w 34"/>
                <a:gd name="T41" fmla="*/ 32 h 35"/>
                <a:gd name="T42" fmla="*/ 25 w 34"/>
                <a:gd name="T43" fmla="*/ 29 h 35"/>
                <a:gd name="T44" fmla="*/ 27 w 34"/>
                <a:gd name="T45" fmla="*/ 30 h 35"/>
                <a:gd name="T46" fmla="*/ 30 w 34"/>
                <a:gd name="T47" fmla="*/ 29 h 35"/>
                <a:gd name="T48" fmla="*/ 30 w 34"/>
                <a:gd name="T49" fmla="*/ 26 h 35"/>
                <a:gd name="T50" fmla="*/ 30 w 34"/>
                <a:gd name="T51" fmla="*/ 23 h 35"/>
                <a:gd name="T52" fmla="*/ 32 w 34"/>
                <a:gd name="T53" fmla="*/ 23 h 35"/>
                <a:gd name="T54" fmla="*/ 34 w 34"/>
                <a:gd name="T55" fmla="*/ 21 h 35"/>
                <a:gd name="T56" fmla="*/ 33 w 34"/>
                <a:gd name="T57" fmla="*/ 19 h 35"/>
                <a:gd name="T58" fmla="*/ 31 w 34"/>
                <a:gd name="T59" fmla="*/ 16 h 35"/>
                <a:gd name="T60" fmla="*/ 32 w 34"/>
                <a:gd name="T61" fmla="*/ 15 h 35"/>
                <a:gd name="T62" fmla="*/ 33 w 34"/>
                <a:gd name="T63" fmla="*/ 12 h 35"/>
                <a:gd name="T64" fmla="*/ 31 w 34"/>
                <a:gd name="T65" fmla="*/ 10 h 35"/>
                <a:gd name="T66" fmla="*/ 28 w 34"/>
                <a:gd name="T67" fmla="*/ 9 h 35"/>
                <a:gd name="T68" fmla="*/ 29 w 34"/>
                <a:gd name="T69" fmla="*/ 7 h 35"/>
                <a:gd name="T70" fmla="*/ 28 w 34"/>
                <a:gd name="T71" fmla="*/ 5 h 35"/>
                <a:gd name="T72" fmla="*/ 26 w 34"/>
                <a:gd name="T73" fmla="*/ 4 h 35"/>
                <a:gd name="T74" fmla="*/ 23 w 34"/>
                <a:gd name="T75" fmla="*/ 5 h 35"/>
                <a:gd name="T76" fmla="*/ 22 w 34"/>
                <a:gd name="T77" fmla="*/ 3 h 35"/>
                <a:gd name="T78" fmla="*/ 20 w 34"/>
                <a:gd name="T79" fmla="*/ 1 h 35"/>
                <a:gd name="T80" fmla="*/ 18 w 34"/>
                <a:gd name="T81" fmla="*/ 2 h 35"/>
                <a:gd name="T82" fmla="*/ 16 w 34"/>
                <a:gd name="T83" fmla="*/ 3 h 35"/>
                <a:gd name="T84" fmla="*/ 14 w 34"/>
                <a:gd name="T85" fmla="*/ 2 h 35"/>
                <a:gd name="T86" fmla="*/ 11 w 34"/>
                <a:gd name="T87" fmla="*/ 1 h 35"/>
                <a:gd name="T88" fmla="*/ 10 w 34"/>
                <a:gd name="T89" fmla="*/ 3 h 35"/>
                <a:gd name="T90" fmla="*/ 9 w 34"/>
                <a:gd name="T91" fmla="*/ 6 h 35"/>
                <a:gd name="T92" fmla="*/ 7 w 34"/>
                <a:gd name="T93" fmla="*/ 5 h 35"/>
                <a:gd name="T94" fmla="*/ 4 w 34"/>
                <a:gd name="T95" fmla="*/ 6 h 35"/>
                <a:gd name="T96" fmla="*/ 4 w 34"/>
                <a:gd name="T97" fmla="*/ 9 h 35"/>
                <a:gd name="T98" fmla="*/ 14 w 34"/>
                <a:gd name="T99" fmla="*/ 8 h 35"/>
                <a:gd name="T100" fmla="*/ 26 w 34"/>
                <a:gd name="T101" fmla="*/ 14 h 35"/>
                <a:gd name="T102" fmla="*/ 20 w 34"/>
                <a:gd name="T103" fmla="*/ 27 h 35"/>
                <a:gd name="T104" fmla="*/ 7 w 34"/>
                <a:gd name="T105" fmla="*/ 20 h 35"/>
                <a:gd name="T106" fmla="*/ 14 w 34"/>
                <a:gd name="T107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" h="35">
                  <a:moveTo>
                    <a:pt x="4" y="9"/>
                  </a:moveTo>
                  <a:cubicBezTo>
                    <a:pt x="4" y="9"/>
                    <a:pt x="4" y="11"/>
                    <a:pt x="4" y="11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5"/>
                    <a:pt x="0" y="16"/>
                    <a:pt x="1" y="16"/>
                  </a:cubicBezTo>
                  <a:cubicBezTo>
                    <a:pt x="2" y="17"/>
                    <a:pt x="3" y="18"/>
                    <a:pt x="3" y="19"/>
                  </a:cubicBezTo>
                  <a:cubicBezTo>
                    <a:pt x="3" y="19"/>
                    <a:pt x="2" y="20"/>
                    <a:pt x="1" y="20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1" y="24"/>
                    <a:pt x="2" y="25"/>
                    <a:pt x="3" y="24"/>
                  </a:cubicBezTo>
                  <a:cubicBezTo>
                    <a:pt x="3" y="24"/>
                    <a:pt x="4" y="24"/>
                    <a:pt x="5" y="25"/>
                  </a:cubicBezTo>
                  <a:cubicBezTo>
                    <a:pt x="5" y="25"/>
                    <a:pt x="5" y="27"/>
                    <a:pt x="5" y="28"/>
                  </a:cubicBezTo>
                  <a:cubicBezTo>
                    <a:pt x="4" y="28"/>
                    <a:pt x="4" y="29"/>
                    <a:pt x="5" y="30"/>
                  </a:cubicBezTo>
                  <a:cubicBezTo>
                    <a:pt x="6" y="31"/>
                    <a:pt x="7" y="31"/>
                    <a:pt x="8" y="31"/>
                  </a:cubicBezTo>
                  <a:cubicBezTo>
                    <a:pt x="9" y="30"/>
                    <a:pt x="10" y="30"/>
                    <a:pt x="11" y="30"/>
                  </a:cubicBezTo>
                  <a:cubicBezTo>
                    <a:pt x="11" y="30"/>
                    <a:pt x="11" y="31"/>
                    <a:pt x="11" y="32"/>
                  </a:cubicBezTo>
                  <a:cubicBezTo>
                    <a:pt x="11" y="33"/>
                    <a:pt x="12" y="34"/>
                    <a:pt x="13" y="34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8" y="31"/>
                    <a:pt x="19" y="32"/>
                    <a:pt x="19" y="33"/>
                  </a:cubicBezTo>
                  <a:cubicBezTo>
                    <a:pt x="20" y="34"/>
                    <a:pt x="21" y="34"/>
                    <a:pt x="22" y="34"/>
                  </a:cubicBezTo>
                  <a:cubicBezTo>
                    <a:pt x="23" y="34"/>
                    <a:pt x="24" y="33"/>
                    <a:pt x="24" y="32"/>
                  </a:cubicBezTo>
                  <a:cubicBezTo>
                    <a:pt x="23" y="31"/>
                    <a:pt x="24" y="29"/>
                    <a:pt x="25" y="29"/>
                  </a:cubicBezTo>
                  <a:cubicBezTo>
                    <a:pt x="25" y="29"/>
                    <a:pt x="26" y="29"/>
                    <a:pt x="27" y="30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0" y="28"/>
                    <a:pt x="31" y="27"/>
                    <a:pt x="30" y="26"/>
                  </a:cubicBezTo>
                  <a:cubicBezTo>
                    <a:pt x="29" y="26"/>
                    <a:pt x="29" y="24"/>
                    <a:pt x="30" y="23"/>
                  </a:cubicBezTo>
                  <a:cubicBezTo>
                    <a:pt x="30" y="23"/>
                    <a:pt x="31" y="23"/>
                    <a:pt x="32" y="23"/>
                  </a:cubicBezTo>
                  <a:cubicBezTo>
                    <a:pt x="32" y="23"/>
                    <a:pt x="33" y="22"/>
                    <a:pt x="34" y="21"/>
                  </a:cubicBezTo>
                  <a:cubicBezTo>
                    <a:pt x="34" y="20"/>
                    <a:pt x="33" y="19"/>
                    <a:pt x="33" y="19"/>
                  </a:cubicBezTo>
                  <a:cubicBezTo>
                    <a:pt x="32" y="18"/>
                    <a:pt x="31" y="17"/>
                    <a:pt x="31" y="16"/>
                  </a:cubicBezTo>
                  <a:cubicBezTo>
                    <a:pt x="31" y="16"/>
                    <a:pt x="31" y="15"/>
                    <a:pt x="32" y="15"/>
                  </a:cubicBezTo>
                  <a:cubicBezTo>
                    <a:pt x="33" y="15"/>
                    <a:pt x="34" y="13"/>
                    <a:pt x="33" y="12"/>
                  </a:cubicBezTo>
                  <a:cubicBezTo>
                    <a:pt x="33" y="11"/>
                    <a:pt x="32" y="10"/>
                    <a:pt x="31" y="10"/>
                  </a:cubicBezTo>
                  <a:cubicBezTo>
                    <a:pt x="30" y="11"/>
                    <a:pt x="29" y="10"/>
                    <a:pt x="28" y="9"/>
                  </a:cubicBezTo>
                  <a:cubicBezTo>
                    <a:pt x="28" y="9"/>
                    <a:pt x="28" y="8"/>
                    <a:pt x="29" y="7"/>
                  </a:cubicBezTo>
                  <a:cubicBezTo>
                    <a:pt x="30" y="7"/>
                    <a:pt x="29" y="5"/>
                    <a:pt x="28" y="5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5"/>
                    <a:pt x="23" y="5"/>
                    <a:pt x="23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2" y="2"/>
                    <a:pt x="22" y="1"/>
                    <a:pt x="20" y="1"/>
                  </a:cubicBezTo>
                  <a:cubicBezTo>
                    <a:pt x="19" y="0"/>
                    <a:pt x="18" y="1"/>
                    <a:pt x="18" y="2"/>
                  </a:cubicBezTo>
                  <a:cubicBezTo>
                    <a:pt x="18" y="3"/>
                    <a:pt x="16" y="3"/>
                    <a:pt x="16" y="3"/>
                  </a:cubicBezTo>
                  <a:cubicBezTo>
                    <a:pt x="15" y="3"/>
                    <a:pt x="14" y="3"/>
                    <a:pt x="14" y="2"/>
                  </a:cubicBezTo>
                  <a:cubicBezTo>
                    <a:pt x="14" y="1"/>
                    <a:pt x="13" y="1"/>
                    <a:pt x="11" y="1"/>
                  </a:cubicBezTo>
                  <a:cubicBezTo>
                    <a:pt x="10" y="1"/>
                    <a:pt x="10" y="2"/>
                    <a:pt x="10" y="3"/>
                  </a:cubicBezTo>
                  <a:cubicBezTo>
                    <a:pt x="10" y="4"/>
                    <a:pt x="9" y="6"/>
                    <a:pt x="9" y="6"/>
                  </a:cubicBezTo>
                  <a:cubicBezTo>
                    <a:pt x="8" y="6"/>
                    <a:pt x="7" y="6"/>
                    <a:pt x="7" y="5"/>
                  </a:cubicBezTo>
                  <a:cubicBezTo>
                    <a:pt x="6" y="5"/>
                    <a:pt x="5" y="5"/>
                    <a:pt x="4" y="6"/>
                  </a:cubicBezTo>
                  <a:cubicBezTo>
                    <a:pt x="3" y="7"/>
                    <a:pt x="3" y="8"/>
                    <a:pt x="4" y="9"/>
                  </a:cubicBezTo>
                  <a:close/>
                  <a:moveTo>
                    <a:pt x="14" y="8"/>
                  </a:moveTo>
                  <a:cubicBezTo>
                    <a:pt x="19" y="6"/>
                    <a:pt x="25" y="9"/>
                    <a:pt x="26" y="14"/>
                  </a:cubicBezTo>
                  <a:cubicBezTo>
                    <a:pt x="28" y="20"/>
                    <a:pt x="25" y="25"/>
                    <a:pt x="20" y="27"/>
                  </a:cubicBezTo>
                  <a:cubicBezTo>
                    <a:pt x="15" y="29"/>
                    <a:pt x="9" y="26"/>
                    <a:pt x="7" y="20"/>
                  </a:cubicBezTo>
                  <a:cubicBezTo>
                    <a:pt x="6" y="15"/>
                    <a:pt x="9" y="10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3" name="Freeform 50"/>
            <p:cNvSpPr>
              <a:spLocks noEditPoints="1"/>
            </p:cNvSpPr>
            <p:nvPr/>
          </p:nvSpPr>
          <p:spPr bwMode="auto">
            <a:xfrm>
              <a:off x="9228138" y="3425825"/>
              <a:ext cx="157163" cy="163513"/>
            </a:xfrm>
            <a:custGeom>
              <a:avLst/>
              <a:gdLst>
                <a:gd name="T0" fmla="*/ 3 w 26"/>
                <a:gd name="T1" fmla="*/ 7 h 27"/>
                <a:gd name="T2" fmla="*/ 3 w 26"/>
                <a:gd name="T3" fmla="*/ 9 h 27"/>
                <a:gd name="T4" fmla="*/ 2 w 26"/>
                <a:gd name="T5" fmla="*/ 9 h 27"/>
                <a:gd name="T6" fmla="*/ 0 w 26"/>
                <a:gd name="T7" fmla="*/ 11 h 27"/>
                <a:gd name="T8" fmla="*/ 1 w 26"/>
                <a:gd name="T9" fmla="*/ 13 h 27"/>
                <a:gd name="T10" fmla="*/ 2 w 26"/>
                <a:gd name="T11" fmla="*/ 15 h 27"/>
                <a:gd name="T12" fmla="*/ 1 w 26"/>
                <a:gd name="T13" fmla="*/ 16 h 27"/>
                <a:gd name="T14" fmla="*/ 0 w 26"/>
                <a:gd name="T15" fmla="*/ 18 h 27"/>
                <a:gd name="T16" fmla="*/ 2 w 26"/>
                <a:gd name="T17" fmla="*/ 19 h 27"/>
                <a:gd name="T18" fmla="*/ 4 w 26"/>
                <a:gd name="T19" fmla="*/ 19 h 27"/>
                <a:gd name="T20" fmla="*/ 4 w 26"/>
                <a:gd name="T21" fmla="*/ 21 h 27"/>
                <a:gd name="T22" fmla="*/ 4 w 26"/>
                <a:gd name="T23" fmla="*/ 24 h 27"/>
                <a:gd name="T24" fmla="*/ 6 w 26"/>
                <a:gd name="T25" fmla="*/ 24 h 27"/>
                <a:gd name="T26" fmla="*/ 8 w 26"/>
                <a:gd name="T27" fmla="*/ 24 h 27"/>
                <a:gd name="T28" fmla="*/ 9 w 26"/>
                <a:gd name="T29" fmla="*/ 25 h 27"/>
                <a:gd name="T30" fmla="*/ 10 w 26"/>
                <a:gd name="T31" fmla="*/ 27 h 27"/>
                <a:gd name="T32" fmla="*/ 12 w 26"/>
                <a:gd name="T33" fmla="*/ 26 h 27"/>
                <a:gd name="T34" fmla="*/ 14 w 26"/>
                <a:gd name="T35" fmla="*/ 25 h 27"/>
                <a:gd name="T36" fmla="*/ 15 w 26"/>
                <a:gd name="T37" fmla="*/ 26 h 27"/>
                <a:gd name="T38" fmla="*/ 17 w 26"/>
                <a:gd name="T39" fmla="*/ 26 h 27"/>
                <a:gd name="T40" fmla="*/ 18 w 26"/>
                <a:gd name="T41" fmla="*/ 25 h 27"/>
                <a:gd name="T42" fmla="*/ 19 w 26"/>
                <a:gd name="T43" fmla="*/ 23 h 27"/>
                <a:gd name="T44" fmla="*/ 21 w 26"/>
                <a:gd name="T45" fmla="*/ 23 h 27"/>
                <a:gd name="T46" fmla="*/ 23 w 26"/>
                <a:gd name="T47" fmla="*/ 23 h 27"/>
                <a:gd name="T48" fmla="*/ 23 w 26"/>
                <a:gd name="T49" fmla="*/ 20 h 27"/>
                <a:gd name="T50" fmla="*/ 23 w 26"/>
                <a:gd name="T51" fmla="*/ 18 h 27"/>
                <a:gd name="T52" fmla="*/ 24 w 26"/>
                <a:gd name="T53" fmla="*/ 18 h 27"/>
                <a:gd name="T54" fmla="*/ 26 w 26"/>
                <a:gd name="T55" fmla="*/ 16 h 27"/>
                <a:gd name="T56" fmla="*/ 25 w 26"/>
                <a:gd name="T57" fmla="*/ 14 h 27"/>
                <a:gd name="T58" fmla="*/ 24 w 26"/>
                <a:gd name="T59" fmla="*/ 13 h 27"/>
                <a:gd name="T60" fmla="*/ 25 w 26"/>
                <a:gd name="T61" fmla="*/ 12 h 27"/>
                <a:gd name="T62" fmla="*/ 26 w 26"/>
                <a:gd name="T63" fmla="*/ 10 h 27"/>
                <a:gd name="T64" fmla="*/ 24 w 26"/>
                <a:gd name="T65" fmla="*/ 8 h 27"/>
                <a:gd name="T66" fmla="*/ 22 w 26"/>
                <a:gd name="T67" fmla="*/ 7 h 27"/>
                <a:gd name="T68" fmla="*/ 22 w 26"/>
                <a:gd name="T69" fmla="*/ 6 h 27"/>
                <a:gd name="T70" fmla="*/ 22 w 26"/>
                <a:gd name="T71" fmla="*/ 4 h 27"/>
                <a:gd name="T72" fmla="*/ 20 w 26"/>
                <a:gd name="T73" fmla="*/ 4 h 27"/>
                <a:gd name="T74" fmla="*/ 18 w 26"/>
                <a:gd name="T75" fmla="*/ 4 h 27"/>
                <a:gd name="T76" fmla="*/ 17 w 26"/>
                <a:gd name="T77" fmla="*/ 2 h 27"/>
                <a:gd name="T78" fmla="*/ 16 w 26"/>
                <a:gd name="T79" fmla="*/ 1 h 27"/>
                <a:gd name="T80" fmla="*/ 14 w 26"/>
                <a:gd name="T81" fmla="*/ 2 h 27"/>
                <a:gd name="T82" fmla="*/ 12 w 26"/>
                <a:gd name="T83" fmla="*/ 3 h 27"/>
                <a:gd name="T84" fmla="*/ 11 w 26"/>
                <a:gd name="T85" fmla="*/ 2 h 27"/>
                <a:gd name="T86" fmla="*/ 9 w 26"/>
                <a:gd name="T87" fmla="*/ 1 h 27"/>
                <a:gd name="T88" fmla="*/ 8 w 26"/>
                <a:gd name="T89" fmla="*/ 3 h 27"/>
                <a:gd name="T90" fmla="*/ 7 w 26"/>
                <a:gd name="T91" fmla="*/ 5 h 27"/>
                <a:gd name="T92" fmla="*/ 5 w 26"/>
                <a:gd name="T93" fmla="*/ 4 h 27"/>
                <a:gd name="T94" fmla="*/ 3 w 26"/>
                <a:gd name="T95" fmla="*/ 5 h 27"/>
                <a:gd name="T96" fmla="*/ 3 w 26"/>
                <a:gd name="T97" fmla="*/ 7 h 27"/>
                <a:gd name="T98" fmla="*/ 11 w 26"/>
                <a:gd name="T99" fmla="*/ 6 h 27"/>
                <a:gd name="T100" fmla="*/ 20 w 26"/>
                <a:gd name="T101" fmla="*/ 11 h 27"/>
                <a:gd name="T102" fmla="*/ 15 w 26"/>
                <a:gd name="T103" fmla="*/ 21 h 27"/>
                <a:gd name="T104" fmla="*/ 6 w 26"/>
                <a:gd name="T105" fmla="*/ 16 h 27"/>
                <a:gd name="T106" fmla="*/ 11 w 26"/>
                <a:gd name="T107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" h="27">
                  <a:moveTo>
                    <a:pt x="3" y="7"/>
                  </a:moveTo>
                  <a:cubicBezTo>
                    <a:pt x="3" y="7"/>
                    <a:pt x="3" y="9"/>
                    <a:pt x="3" y="9"/>
                  </a:cubicBezTo>
                  <a:cubicBezTo>
                    <a:pt x="3" y="9"/>
                    <a:pt x="2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2" y="14"/>
                    <a:pt x="2" y="15"/>
                  </a:cubicBezTo>
                  <a:cubicBezTo>
                    <a:pt x="2" y="15"/>
                    <a:pt x="2" y="15"/>
                    <a:pt x="1" y="16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4" y="20"/>
                    <a:pt x="4" y="21"/>
                    <a:pt x="4" y="21"/>
                  </a:cubicBezTo>
                  <a:cubicBezTo>
                    <a:pt x="3" y="22"/>
                    <a:pt x="3" y="23"/>
                    <a:pt x="4" y="24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7" y="23"/>
                    <a:pt x="8" y="23"/>
                    <a:pt x="8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9" y="26"/>
                    <a:pt x="9" y="26"/>
                    <a:pt x="10" y="27"/>
                  </a:cubicBezTo>
                  <a:cubicBezTo>
                    <a:pt x="11" y="27"/>
                    <a:pt x="12" y="26"/>
                    <a:pt x="12" y="26"/>
                  </a:cubicBezTo>
                  <a:cubicBezTo>
                    <a:pt x="12" y="25"/>
                    <a:pt x="13" y="25"/>
                    <a:pt x="14" y="25"/>
                  </a:cubicBezTo>
                  <a:cubicBezTo>
                    <a:pt x="14" y="24"/>
                    <a:pt x="15" y="25"/>
                    <a:pt x="15" y="26"/>
                  </a:cubicBezTo>
                  <a:cubicBezTo>
                    <a:pt x="15" y="26"/>
                    <a:pt x="16" y="27"/>
                    <a:pt x="17" y="26"/>
                  </a:cubicBezTo>
                  <a:cubicBezTo>
                    <a:pt x="18" y="26"/>
                    <a:pt x="19" y="25"/>
                    <a:pt x="18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20" y="22"/>
                    <a:pt x="20" y="23"/>
                    <a:pt x="21" y="23"/>
                  </a:cubicBezTo>
                  <a:cubicBezTo>
                    <a:pt x="21" y="24"/>
                    <a:pt x="22" y="23"/>
                    <a:pt x="23" y="23"/>
                  </a:cubicBezTo>
                  <a:cubicBezTo>
                    <a:pt x="23" y="22"/>
                    <a:pt x="24" y="21"/>
                    <a:pt x="23" y="20"/>
                  </a:cubicBezTo>
                  <a:cubicBezTo>
                    <a:pt x="23" y="20"/>
                    <a:pt x="23" y="19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cubicBezTo>
                    <a:pt x="25" y="18"/>
                    <a:pt x="26" y="17"/>
                    <a:pt x="26" y="16"/>
                  </a:cubicBezTo>
                  <a:cubicBezTo>
                    <a:pt x="26" y="16"/>
                    <a:pt x="26" y="15"/>
                    <a:pt x="25" y="14"/>
                  </a:cubicBezTo>
                  <a:cubicBezTo>
                    <a:pt x="24" y="14"/>
                    <a:pt x="24" y="13"/>
                    <a:pt x="24" y="13"/>
                  </a:cubicBezTo>
                  <a:cubicBezTo>
                    <a:pt x="24" y="12"/>
                    <a:pt x="24" y="12"/>
                    <a:pt x="25" y="12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8"/>
                    <a:pt x="24" y="8"/>
                  </a:cubicBezTo>
                  <a:cubicBezTo>
                    <a:pt x="23" y="9"/>
                    <a:pt x="22" y="8"/>
                    <a:pt x="22" y="7"/>
                  </a:cubicBezTo>
                  <a:cubicBezTo>
                    <a:pt x="22" y="7"/>
                    <a:pt x="22" y="6"/>
                    <a:pt x="22" y="6"/>
                  </a:cubicBezTo>
                  <a:cubicBezTo>
                    <a:pt x="23" y="5"/>
                    <a:pt x="23" y="4"/>
                    <a:pt x="22" y="4"/>
                  </a:cubicBezTo>
                  <a:cubicBezTo>
                    <a:pt x="21" y="3"/>
                    <a:pt x="20" y="3"/>
                    <a:pt x="20" y="4"/>
                  </a:cubicBezTo>
                  <a:cubicBezTo>
                    <a:pt x="19" y="4"/>
                    <a:pt x="18" y="4"/>
                    <a:pt x="18" y="4"/>
                  </a:cubicBezTo>
                  <a:cubicBezTo>
                    <a:pt x="17" y="4"/>
                    <a:pt x="17" y="3"/>
                    <a:pt x="17" y="2"/>
                  </a:cubicBezTo>
                  <a:cubicBezTo>
                    <a:pt x="17" y="2"/>
                    <a:pt x="17" y="1"/>
                    <a:pt x="16" y="1"/>
                  </a:cubicBezTo>
                  <a:cubicBezTo>
                    <a:pt x="15" y="0"/>
                    <a:pt x="14" y="1"/>
                    <a:pt x="14" y="2"/>
                  </a:cubicBezTo>
                  <a:cubicBezTo>
                    <a:pt x="14" y="2"/>
                    <a:pt x="12" y="3"/>
                    <a:pt x="12" y="3"/>
                  </a:cubicBezTo>
                  <a:cubicBezTo>
                    <a:pt x="12" y="3"/>
                    <a:pt x="11" y="2"/>
                    <a:pt x="11" y="2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7" y="2"/>
                    <a:pt x="8" y="3"/>
                  </a:cubicBezTo>
                  <a:cubicBezTo>
                    <a:pt x="8" y="3"/>
                    <a:pt x="7" y="4"/>
                    <a:pt x="7" y="5"/>
                  </a:cubicBez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4" y="4"/>
                    <a:pt x="3" y="5"/>
                  </a:cubicBezTo>
                  <a:cubicBezTo>
                    <a:pt x="2" y="5"/>
                    <a:pt x="2" y="6"/>
                    <a:pt x="3" y="7"/>
                  </a:cubicBezTo>
                  <a:close/>
                  <a:moveTo>
                    <a:pt x="11" y="6"/>
                  </a:moveTo>
                  <a:cubicBezTo>
                    <a:pt x="15" y="5"/>
                    <a:pt x="19" y="7"/>
                    <a:pt x="20" y="11"/>
                  </a:cubicBezTo>
                  <a:cubicBezTo>
                    <a:pt x="22" y="15"/>
                    <a:pt x="19" y="20"/>
                    <a:pt x="15" y="21"/>
                  </a:cubicBezTo>
                  <a:cubicBezTo>
                    <a:pt x="11" y="22"/>
                    <a:pt x="7" y="20"/>
                    <a:pt x="6" y="16"/>
                  </a:cubicBezTo>
                  <a:cubicBezTo>
                    <a:pt x="4" y="12"/>
                    <a:pt x="7" y="8"/>
                    <a:pt x="1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2870" tIns="51435" rIns="102870" bIns="51435" numCol="1" anchor="t" anchorCtr="0" compatLnSpc="1"/>
            <a:lstStyle/>
            <a:p>
              <a:pPr fontAlgn="base"/>
              <a:endParaRPr lang="zh-CN" altLang="en-US" sz="2700" strike="noStrike" noProof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 1"/>
          <p:cNvGrpSpPr>
            <a:grpSpLocks noChangeAspect="1"/>
          </p:cNvGrpSpPr>
          <p:nvPr/>
        </p:nvGrpSpPr>
        <p:grpSpPr>
          <a:xfrm>
            <a:off x="2808777" y="4514019"/>
            <a:ext cx="639972" cy="576000"/>
            <a:chOff x="3440445" y="709490"/>
            <a:chExt cx="492362" cy="443145"/>
          </a:xfrm>
          <a:solidFill>
            <a:srgbClr val="0070C0"/>
          </a:solidFill>
        </p:grpSpPr>
        <p:sp>
          <p:nvSpPr>
            <p:cNvPr id="124" name="Freeform 15"/>
            <p:cNvSpPr/>
            <p:nvPr/>
          </p:nvSpPr>
          <p:spPr bwMode="auto">
            <a:xfrm>
              <a:off x="3681836" y="989461"/>
              <a:ext cx="147517" cy="163174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0" y="34"/>
                </a:cxn>
                <a:cxn ang="0">
                  <a:pos x="0" y="58"/>
                </a:cxn>
                <a:cxn ang="0">
                  <a:pos x="44" y="32"/>
                </a:cxn>
                <a:cxn ang="0">
                  <a:pos x="47" y="0"/>
                </a:cxn>
              </a:cxnLst>
              <a:rect l="0" t="0" r="r" b="b"/>
              <a:pathLst>
                <a:path w="47" h="58">
                  <a:moveTo>
                    <a:pt x="47" y="0"/>
                  </a:moveTo>
                  <a:cubicBezTo>
                    <a:pt x="32" y="14"/>
                    <a:pt x="16" y="26"/>
                    <a:pt x="0" y="34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4" y="32"/>
                    <a:pt x="44" y="32"/>
                    <a:pt x="44" y="32"/>
                  </a:cubicBezTo>
                  <a:lnTo>
                    <a:pt x="47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trike="noStrike" noProof="1"/>
            </a:p>
          </p:txBody>
        </p:sp>
        <p:sp>
          <p:nvSpPr>
            <p:cNvPr id="125" name="Freeform 16"/>
            <p:cNvSpPr/>
            <p:nvPr/>
          </p:nvSpPr>
          <p:spPr bwMode="auto">
            <a:xfrm>
              <a:off x="3440445" y="803959"/>
              <a:ext cx="185833" cy="132257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26" y="3"/>
                </a:cxn>
                <a:cxn ang="0">
                  <a:pos x="0" y="47"/>
                </a:cxn>
                <a:cxn ang="0">
                  <a:pos x="24" y="47"/>
                </a:cxn>
                <a:cxn ang="0">
                  <a:pos x="59" y="0"/>
                </a:cxn>
              </a:cxnLst>
              <a:rect l="0" t="0" r="r" b="b"/>
              <a:pathLst>
                <a:path w="59" h="47">
                  <a:moveTo>
                    <a:pt x="59" y="0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32" y="31"/>
                    <a:pt x="44" y="15"/>
                    <a:pt x="59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trike="noStrike" noProof="1"/>
            </a:p>
          </p:txBody>
        </p:sp>
        <p:sp>
          <p:nvSpPr>
            <p:cNvPr id="126" name="Freeform 17"/>
            <p:cNvSpPr>
              <a:spLocks noEditPoints="1"/>
            </p:cNvSpPr>
            <p:nvPr/>
          </p:nvSpPr>
          <p:spPr bwMode="auto">
            <a:xfrm>
              <a:off x="3528572" y="709490"/>
              <a:ext cx="404235" cy="364135"/>
            </a:xfrm>
            <a:custGeom>
              <a:avLst/>
              <a:gdLst/>
              <a:ahLst/>
              <a:cxnLst>
                <a:cxn ang="0">
                  <a:pos x="0" y="94"/>
                </a:cxn>
                <a:cxn ang="0">
                  <a:pos x="42" y="35"/>
                </a:cxn>
                <a:cxn ang="0">
                  <a:pos x="126" y="3"/>
                </a:cxn>
                <a:cxn ang="0">
                  <a:pos x="94" y="87"/>
                </a:cxn>
                <a:cxn ang="0">
                  <a:pos x="35" y="129"/>
                </a:cxn>
                <a:cxn ang="0">
                  <a:pos x="0" y="94"/>
                </a:cxn>
                <a:cxn ang="0">
                  <a:pos x="97" y="32"/>
                </a:cxn>
                <a:cxn ang="0">
                  <a:pos x="70" y="32"/>
                </a:cxn>
                <a:cxn ang="0">
                  <a:pos x="70" y="59"/>
                </a:cxn>
                <a:cxn ang="0">
                  <a:pos x="97" y="59"/>
                </a:cxn>
                <a:cxn ang="0">
                  <a:pos x="97" y="32"/>
                </a:cxn>
              </a:cxnLst>
              <a:rect l="0" t="0" r="r" b="b"/>
              <a:pathLst>
                <a:path w="129" h="129">
                  <a:moveTo>
                    <a:pt x="0" y="94"/>
                  </a:moveTo>
                  <a:cubicBezTo>
                    <a:pt x="8" y="75"/>
                    <a:pt x="23" y="54"/>
                    <a:pt x="42" y="35"/>
                  </a:cubicBezTo>
                  <a:cubicBezTo>
                    <a:pt x="77" y="0"/>
                    <a:pt x="126" y="3"/>
                    <a:pt x="126" y="3"/>
                  </a:cubicBezTo>
                  <a:cubicBezTo>
                    <a:pt x="126" y="3"/>
                    <a:pt x="129" y="52"/>
                    <a:pt x="94" y="87"/>
                  </a:cubicBezTo>
                  <a:cubicBezTo>
                    <a:pt x="75" y="106"/>
                    <a:pt x="54" y="121"/>
                    <a:pt x="35" y="129"/>
                  </a:cubicBezTo>
                  <a:lnTo>
                    <a:pt x="0" y="94"/>
                  </a:lnTo>
                  <a:close/>
                  <a:moveTo>
                    <a:pt x="97" y="32"/>
                  </a:moveTo>
                  <a:cubicBezTo>
                    <a:pt x="90" y="25"/>
                    <a:pt x="77" y="25"/>
                    <a:pt x="70" y="32"/>
                  </a:cubicBezTo>
                  <a:cubicBezTo>
                    <a:pt x="63" y="39"/>
                    <a:pt x="63" y="52"/>
                    <a:pt x="70" y="59"/>
                  </a:cubicBezTo>
                  <a:cubicBezTo>
                    <a:pt x="77" y="66"/>
                    <a:pt x="90" y="66"/>
                    <a:pt x="97" y="59"/>
                  </a:cubicBezTo>
                  <a:cubicBezTo>
                    <a:pt x="104" y="52"/>
                    <a:pt x="104" y="39"/>
                    <a:pt x="97" y="3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trike="noStrike" noProof="1"/>
            </a:p>
          </p:txBody>
        </p:sp>
        <p:sp>
          <p:nvSpPr>
            <p:cNvPr id="127" name="Freeform 18"/>
            <p:cNvSpPr/>
            <p:nvPr/>
          </p:nvSpPr>
          <p:spPr bwMode="auto">
            <a:xfrm>
              <a:off x="3474929" y="1022097"/>
              <a:ext cx="109201" cy="99622"/>
            </a:xfrm>
            <a:custGeom>
              <a:avLst/>
              <a:gdLst/>
              <a:ahLst/>
              <a:cxnLst>
                <a:cxn ang="0">
                  <a:pos x="26" y="26"/>
                </a:cxn>
                <a:cxn ang="0">
                  <a:pos x="0" y="35"/>
                </a:cxn>
                <a:cxn ang="0">
                  <a:pos x="9" y="9"/>
                </a:cxn>
                <a:cxn ang="0">
                  <a:pos x="30" y="5"/>
                </a:cxn>
                <a:cxn ang="0">
                  <a:pos x="26" y="26"/>
                </a:cxn>
              </a:cxnLst>
              <a:rect l="0" t="0" r="r" b="b"/>
              <a:pathLst>
                <a:path w="35" h="35">
                  <a:moveTo>
                    <a:pt x="26" y="26"/>
                  </a:moveTo>
                  <a:cubicBezTo>
                    <a:pt x="18" y="35"/>
                    <a:pt x="0" y="35"/>
                    <a:pt x="0" y="35"/>
                  </a:cubicBezTo>
                  <a:cubicBezTo>
                    <a:pt x="0" y="35"/>
                    <a:pt x="0" y="17"/>
                    <a:pt x="9" y="9"/>
                  </a:cubicBezTo>
                  <a:cubicBezTo>
                    <a:pt x="17" y="1"/>
                    <a:pt x="25" y="0"/>
                    <a:pt x="30" y="5"/>
                  </a:cubicBezTo>
                  <a:cubicBezTo>
                    <a:pt x="35" y="10"/>
                    <a:pt x="34" y="18"/>
                    <a:pt x="26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trike="noStrike" noProof="1"/>
            </a:p>
          </p:txBody>
        </p:sp>
      </p:grpSp>
      <p:grpSp>
        <p:nvGrpSpPr>
          <p:cNvPr id="61" name="组合 1"/>
          <p:cNvGrpSpPr>
            <a:grpSpLocks noChangeAspect="1"/>
          </p:cNvGrpSpPr>
          <p:nvPr/>
        </p:nvGrpSpPr>
        <p:grpSpPr>
          <a:xfrm>
            <a:off x="5710238" y="915988"/>
            <a:ext cx="2278062" cy="2279650"/>
            <a:chOff x="3499707" y="2349989"/>
            <a:chExt cx="2278149" cy="2278888"/>
          </a:xfrm>
        </p:grpSpPr>
        <p:sp>
          <p:nvSpPr>
            <p:cNvPr id="62" name="Oval 60"/>
            <p:cNvSpPr>
              <a:spLocks noChangeAspect="1"/>
            </p:cNvSpPr>
            <p:nvPr/>
          </p:nvSpPr>
          <p:spPr>
            <a:xfrm>
              <a:off x="3551955" y="2424863"/>
              <a:ext cx="2144876" cy="2146211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en-US" sz="1400" strike="noStrike" noProof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1159" name="组合 46"/>
            <p:cNvGrpSpPr/>
            <p:nvPr/>
          </p:nvGrpSpPr>
          <p:grpSpPr>
            <a:xfrm>
              <a:off x="3499707" y="2349989"/>
              <a:ext cx="2278149" cy="2278888"/>
              <a:chOff x="3476557" y="2349989"/>
              <a:chExt cx="2278149" cy="2278888"/>
            </a:xfrm>
          </p:grpSpPr>
          <p:sp>
            <p:nvSpPr>
              <p:cNvPr id="91160" name="同心圆 63"/>
              <p:cNvSpPr/>
              <p:nvPr/>
            </p:nvSpPr>
            <p:spPr>
              <a:xfrm>
                <a:off x="3476558" y="2389138"/>
                <a:ext cx="2170459" cy="2171166"/>
              </a:xfrm>
              <a:custGeom>
                <a:avLst/>
                <a:gdLst/>
                <a:ahLst/>
                <a:cxnLst>
                  <a:cxn ang="16200000">
                    <a:pos x="1085229" y="0"/>
                  </a:cxn>
                  <a:cxn ang="16200000">
                    <a:pos x="317856" y="317959"/>
                  </a:cxn>
                  <a:cxn ang="10800000">
                    <a:pos x="0" y="1085583"/>
                  </a:cxn>
                  <a:cxn ang="5400000">
                    <a:pos x="317856" y="1853206"/>
                  </a:cxn>
                  <a:cxn ang="5400000">
                    <a:pos x="1085229" y="2171166"/>
                  </a:cxn>
                  <a:cxn ang="5400000">
                    <a:pos x="1852602" y="1853206"/>
                  </a:cxn>
                  <a:cxn ang="0">
                    <a:pos x="2170459" y="1085583"/>
                  </a:cxn>
                  <a:cxn ang="16200000">
                    <a:pos x="1852602" y="317959"/>
                  </a:cxn>
                </a:cxnLst>
                <a:rect l="0" t="0" r="0" b="0"/>
                <a:pathLst>
                  <a:path w="2170459" h="2171166">
                    <a:moveTo>
                      <a:pt x="0" y="1085583"/>
                    </a:moveTo>
                    <a:cubicBezTo>
                      <a:pt x="0" y="486032"/>
                      <a:pt x="485874" y="0"/>
                      <a:pt x="1085229" y="0"/>
                    </a:cubicBezTo>
                    <a:cubicBezTo>
                      <a:pt x="1684584" y="0"/>
                      <a:pt x="2170458" y="486032"/>
                      <a:pt x="2170458" y="1085583"/>
                    </a:cubicBezTo>
                    <a:cubicBezTo>
                      <a:pt x="2170458" y="1685134"/>
                      <a:pt x="1684584" y="2171166"/>
                      <a:pt x="1085229" y="2171166"/>
                    </a:cubicBezTo>
                    <a:cubicBezTo>
                      <a:pt x="485874" y="2171166"/>
                      <a:pt x="0" y="1685134"/>
                      <a:pt x="0" y="1085583"/>
                    </a:cubicBezTo>
                    <a:close/>
                    <a:moveTo>
                      <a:pt x="105896" y="1085583"/>
                    </a:moveTo>
                    <a:cubicBezTo>
                      <a:pt x="105896" y="1626649"/>
                      <a:pt x="544358" y="2065269"/>
                      <a:pt x="1085228" y="2065269"/>
                    </a:cubicBezTo>
                    <a:cubicBezTo>
                      <a:pt x="1626098" y="2065269"/>
                      <a:pt x="2064560" y="1626649"/>
                      <a:pt x="2064560" y="1085583"/>
                    </a:cubicBezTo>
                    <a:cubicBezTo>
                      <a:pt x="2064560" y="544517"/>
                      <a:pt x="1626098" y="105897"/>
                      <a:pt x="1085228" y="105897"/>
                    </a:cubicBezTo>
                    <a:cubicBezTo>
                      <a:pt x="544358" y="105897"/>
                      <a:pt x="105896" y="544517"/>
                      <a:pt x="105896" y="1085583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55000">
                    <a:srgbClr val="F2F2F2">
                      <a:alpha val="100000"/>
                    </a:srgbClr>
                  </a:gs>
                  <a:gs pos="100000">
                    <a:srgbClr val="A6A6A6">
                      <a:alpha val="100000"/>
                    </a:srgbClr>
                  </a:gs>
                </a:gsLst>
                <a:lin ang="8100000"/>
                <a:tileRect/>
              </a:gra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91161" name="组合 58"/>
              <p:cNvGrpSpPr/>
              <p:nvPr/>
            </p:nvGrpSpPr>
            <p:grpSpPr>
              <a:xfrm>
                <a:off x="3476557" y="2349989"/>
                <a:ext cx="2278149" cy="2278888"/>
                <a:chOff x="1752735" y="879940"/>
                <a:chExt cx="2070478" cy="2070476"/>
              </a:xfrm>
            </p:grpSpPr>
            <p:sp>
              <p:nvSpPr>
                <p:cNvPr id="91162" name="同心圆 112"/>
                <p:cNvSpPr/>
                <p:nvPr/>
              </p:nvSpPr>
              <p:spPr>
                <a:xfrm rot="9000000">
                  <a:off x="1850845" y="971517"/>
                  <a:ext cx="1884863" cy="1906298"/>
                </a:xfrm>
                <a:custGeom>
                  <a:avLst/>
                  <a:gdLst/>
                  <a:ahLst/>
                  <a:cxnLst>
                    <a:cxn ang="16200000">
                      <a:pos x="942431" y="0"/>
                    </a:cxn>
                    <a:cxn ang="16200000">
                      <a:pos x="276031" y="279170"/>
                    </a:cxn>
                    <a:cxn ang="10800000">
                      <a:pos x="0" y="953149"/>
                    </a:cxn>
                    <a:cxn ang="5400000">
                      <a:pos x="276031" y="1627127"/>
                    </a:cxn>
                    <a:cxn ang="5400000">
                      <a:pos x="942431" y="1906298"/>
                    </a:cxn>
                    <a:cxn ang="5400000">
                      <a:pos x="1608831" y="1627127"/>
                    </a:cxn>
                    <a:cxn ang="0">
                      <a:pos x="1884863" y="953149"/>
                    </a:cxn>
                    <a:cxn ang="16200000">
                      <a:pos x="1608831" y="279170"/>
                    </a:cxn>
                  </a:cxnLst>
                  <a:rect l="0" t="0" r="0" b="0"/>
                  <a:pathLst>
                    <a:path w="1884863" h="1906298">
                      <a:moveTo>
                        <a:pt x="0" y="953149"/>
                      </a:moveTo>
                      <a:cubicBezTo>
                        <a:pt x="0" y="426739"/>
                        <a:pt x="421941" y="0"/>
                        <a:pt x="942431" y="0"/>
                      </a:cubicBezTo>
                      <a:cubicBezTo>
                        <a:pt x="1462921" y="0"/>
                        <a:pt x="1884862" y="426739"/>
                        <a:pt x="1884862" y="953149"/>
                      </a:cubicBezTo>
                      <a:cubicBezTo>
                        <a:pt x="1884862" y="1479559"/>
                        <a:pt x="1462921" y="1906298"/>
                        <a:pt x="942431" y="1906298"/>
                      </a:cubicBezTo>
                      <a:cubicBezTo>
                        <a:pt x="421941" y="1906298"/>
                        <a:pt x="0" y="1479559"/>
                        <a:pt x="0" y="953149"/>
                      </a:cubicBezTo>
                      <a:close/>
                      <a:moveTo>
                        <a:pt x="91962" y="953149"/>
                      </a:moveTo>
                      <a:cubicBezTo>
                        <a:pt x="91962" y="1428769"/>
                        <a:pt x="472730" y="1814335"/>
                        <a:pt x="942431" y="1814335"/>
                      </a:cubicBezTo>
                      <a:cubicBezTo>
                        <a:pt x="1412132" y="1814335"/>
                        <a:pt x="1792900" y="1428769"/>
                        <a:pt x="1792900" y="953149"/>
                      </a:cubicBezTo>
                      <a:cubicBezTo>
                        <a:pt x="1792900" y="477529"/>
                        <a:pt x="1412132" y="91963"/>
                        <a:pt x="942431" y="91963"/>
                      </a:cubicBezTo>
                      <a:cubicBezTo>
                        <a:pt x="472730" y="91963"/>
                        <a:pt x="91962" y="477529"/>
                        <a:pt x="91962" y="953149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100000"/>
                      </a:srgbClr>
                    </a:gs>
                    <a:gs pos="55000">
                      <a:srgbClr val="F2F2F2">
                        <a:alpha val="100000"/>
                      </a:srgbClr>
                    </a:gs>
                    <a:gs pos="100000">
                      <a:srgbClr val="A6A6A6">
                        <a:alpha val="100000"/>
                      </a:srgbClr>
                    </a:gs>
                  </a:gsLst>
                  <a:lin ang="8100000"/>
                  <a:tileRect/>
                </a:gra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1163" name="同心圆 113"/>
                <p:cNvSpPr/>
                <p:nvPr/>
              </p:nvSpPr>
              <p:spPr>
                <a:xfrm>
                  <a:off x="1752735" y="879940"/>
                  <a:ext cx="2070478" cy="2070476"/>
                </a:xfrm>
                <a:custGeom>
                  <a:avLst/>
                  <a:gdLst/>
                  <a:ahLst/>
                  <a:cxnLst>
                    <a:cxn ang="16200000">
                      <a:pos x="1035239" y="0"/>
                    </a:cxn>
                    <a:cxn ang="16200000">
                      <a:pos x="303214" y="303214"/>
                    </a:cxn>
                    <a:cxn ang="10800000">
                      <a:pos x="0" y="1035238"/>
                    </a:cxn>
                    <a:cxn ang="5400000">
                      <a:pos x="303214" y="1767261"/>
                    </a:cxn>
                    <a:cxn ang="5400000">
                      <a:pos x="1035239" y="2070476"/>
                    </a:cxn>
                    <a:cxn ang="5400000">
                      <a:pos x="1767263" y="1767261"/>
                    </a:cxn>
                    <a:cxn ang="0">
                      <a:pos x="2070478" y="1035238"/>
                    </a:cxn>
                    <a:cxn ang="16200000">
                      <a:pos x="1767263" y="303214"/>
                    </a:cxn>
                  </a:cxnLst>
                  <a:rect l="0" t="0" r="0" b="0"/>
                  <a:pathLst>
                    <a:path w="2070478" h="2070476">
                      <a:moveTo>
                        <a:pt x="0" y="1035238"/>
                      </a:moveTo>
                      <a:cubicBezTo>
                        <a:pt x="0" y="463492"/>
                        <a:pt x="463492" y="0"/>
                        <a:pt x="1035239" y="0"/>
                      </a:cubicBezTo>
                      <a:cubicBezTo>
                        <a:pt x="1606986" y="0"/>
                        <a:pt x="2070478" y="463492"/>
                        <a:pt x="2070478" y="1035238"/>
                      </a:cubicBezTo>
                      <a:cubicBezTo>
                        <a:pt x="2070478" y="1606984"/>
                        <a:pt x="1606986" y="2070476"/>
                        <a:pt x="1035239" y="2070476"/>
                      </a:cubicBezTo>
                      <a:cubicBezTo>
                        <a:pt x="463492" y="2070476"/>
                        <a:pt x="0" y="1606984"/>
                        <a:pt x="0" y="1035238"/>
                      </a:cubicBezTo>
                      <a:close/>
                      <a:moveTo>
                        <a:pt x="101018" y="1035238"/>
                      </a:moveTo>
                      <a:cubicBezTo>
                        <a:pt x="101018" y="1551193"/>
                        <a:pt x="519283" y="1969457"/>
                        <a:pt x="1035238" y="1969457"/>
                      </a:cubicBezTo>
                      <a:cubicBezTo>
                        <a:pt x="1551193" y="1969457"/>
                        <a:pt x="1969458" y="1551193"/>
                        <a:pt x="1969458" y="1035238"/>
                      </a:cubicBezTo>
                      <a:cubicBezTo>
                        <a:pt x="1969458" y="519283"/>
                        <a:pt x="1551193" y="101019"/>
                        <a:pt x="1035238" y="101019"/>
                      </a:cubicBezTo>
                      <a:cubicBezTo>
                        <a:pt x="519283" y="101019"/>
                        <a:pt x="101018" y="519283"/>
                        <a:pt x="101018" y="103523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100000"/>
                      </a:srgbClr>
                    </a:gs>
                    <a:gs pos="55000">
                      <a:srgbClr val="F2F2F2">
                        <a:alpha val="100000"/>
                      </a:srgbClr>
                    </a:gs>
                    <a:gs pos="100000">
                      <a:srgbClr val="A6A6A6">
                        <a:alpha val="100000"/>
                      </a:srgbClr>
                    </a:gs>
                  </a:gsLst>
                  <a:lin ang="8100000"/>
                  <a:tileRect/>
                </a:gra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15" name="组合 62"/>
          <p:cNvGrpSpPr/>
          <p:nvPr/>
        </p:nvGrpSpPr>
        <p:grpSpPr>
          <a:xfrm>
            <a:off x="6074031" y="1621603"/>
            <a:ext cx="1549410" cy="1125215"/>
            <a:chOff x="2000378" y="1974523"/>
            <a:chExt cx="576064" cy="586534"/>
          </a:xfrm>
          <a:solidFill>
            <a:srgbClr val="0070C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16" name="Freeform 562"/>
            <p:cNvSpPr>
              <a:spLocks noEditPoints="1"/>
            </p:cNvSpPr>
            <p:nvPr/>
          </p:nvSpPr>
          <p:spPr bwMode="auto">
            <a:xfrm>
              <a:off x="2000378" y="1974523"/>
              <a:ext cx="576064" cy="504844"/>
            </a:xfrm>
            <a:custGeom>
              <a:avLst/>
              <a:gdLst>
                <a:gd name="T0" fmla="*/ 182 w 233"/>
                <a:gd name="T1" fmla="*/ 7 h 204"/>
                <a:gd name="T2" fmla="*/ 183 w 233"/>
                <a:gd name="T3" fmla="*/ 0 h 204"/>
                <a:gd name="T4" fmla="*/ 116 w 233"/>
                <a:gd name="T5" fmla="*/ 0 h 204"/>
                <a:gd name="T6" fmla="*/ 50 w 233"/>
                <a:gd name="T7" fmla="*/ 0 h 204"/>
                <a:gd name="T8" fmla="*/ 50 w 233"/>
                <a:gd name="T9" fmla="*/ 7 h 204"/>
                <a:gd name="T10" fmla="*/ 0 w 233"/>
                <a:gd name="T11" fmla="*/ 7 h 204"/>
                <a:gd name="T12" fmla="*/ 0 w 233"/>
                <a:gd name="T13" fmla="*/ 14 h 204"/>
                <a:gd name="T14" fmla="*/ 31 w 233"/>
                <a:gd name="T15" fmla="*/ 95 h 204"/>
                <a:gd name="T16" fmla="*/ 86 w 233"/>
                <a:gd name="T17" fmla="*/ 131 h 204"/>
                <a:gd name="T18" fmla="*/ 100 w 233"/>
                <a:gd name="T19" fmla="*/ 143 h 204"/>
                <a:gd name="T20" fmla="*/ 100 w 233"/>
                <a:gd name="T21" fmla="*/ 186 h 204"/>
                <a:gd name="T22" fmla="*/ 83 w 233"/>
                <a:gd name="T23" fmla="*/ 204 h 204"/>
                <a:gd name="T24" fmla="*/ 116 w 233"/>
                <a:gd name="T25" fmla="*/ 204 h 204"/>
                <a:gd name="T26" fmla="*/ 150 w 233"/>
                <a:gd name="T27" fmla="*/ 204 h 204"/>
                <a:gd name="T28" fmla="*/ 133 w 233"/>
                <a:gd name="T29" fmla="*/ 186 h 204"/>
                <a:gd name="T30" fmla="*/ 133 w 233"/>
                <a:gd name="T31" fmla="*/ 143 h 204"/>
                <a:gd name="T32" fmla="*/ 147 w 233"/>
                <a:gd name="T33" fmla="*/ 131 h 204"/>
                <a:gd name="T34" fmla="*/ 202 w 233"/>
                <a:gd name="T35" fmla="*/ 95 h 204"/>
                <a:gd name="T36" fmla="*/ 233 w 233"/>
                <a:gd name="T37" fmla="*/ 14 h 204"/>
                <a:gd name="T38" fmla="*/ 233 w 233"/>
                <a:gd name="T39" fmla="*/ 7 h 204"/>
                <a:gd name="T40" fmla="*/ 182 w 233"/>
                <a:gd name="T41" fmla="*/ 7 h 204"/>
                <a:gd name="T42" fmla="*/ 42 w 233"/>
                <a:gd name="T43" fmla="*/ 86 h 204"/>
                <a:gd name="T44" fmla="*/ 15 w 233"/>
                <a:gd name="T45" fmla="*/ 21 h 204"/>
                <a:gd name="T46" fmla="*/ 51 w 233"/>
                <a:gd name="T47" fmla="*/ 21 h 204"/>
                <a:gd name="T48" fmla="*/ 53 w 233"/>
                <a:gd name="T49" fmla="*/ 49 h 204"/>
                <a:gd name="T50" fmla="*/ 69 w 233"/>
                <a:gd name="T51" fmla="*/ 107 h 204"/>
                <a:gd name="T52" fmla="*/ 42 w 233"/>
                <a:gd name="T53" fmla="*/ 86 h 204"/>
                <a:gd name="T54" fmla="*/ 190 w 233"/>
                <a:gd name="T55" fmla="*/ 86 h 204"/>
                <a:gd name="T56" fmla="*/ 163 w 233"/>
                <a:gd name="T57" fmla="*/ 107 h 204"/>
                <a:gd name="T58" fmla="*/ 180 w 233"/>
                <a:gd name="T59" fmla="*/ 49 h 204"/>
                <a:gd name="T60" fmla="*/ 181 w 233"/>
                <a:gd name="T61" fmla="*/ 21 h 204"/>
                <a:gd name="T62" fmla="*/ 218 w 233"/>
                <a:gd name="T63" fmla="*/ 21 h 204"/>
                <a:gd name="T64" fmla="*/ 190 w 233"/>
                <a:gd name="T65" fmla="*/ 8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3" h="204">
                  <a:moveTo>
                    <a:pt x="182" y="7"/>
                  </a:moveTo>
                  <a:cubicBezTo>
                    <a:pt x="183" y="0"/>
                    <a:pt x="183" y="0"/>
                    <a:pt x="183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58"/>
                    <a:pt x="31" y="95"/>
                  </a:cubicBezTo>
                  <a:cubicBezTo>
                    <a:pt x="32" y="96"/>
                    <a:pt x="52" y="119"/>
                    <a:pt x="86" y="131"/>
                  </a:cubicBezTo>
                  <a:cubicBezTo>
                    <a:pt x="93" y="139"/>
                    <a:pt x="100" y="143"/>
                    <a:pt x="100" y="143"/>
                  </a:cubicBezTo>
                  <a:cubicBezTo>
                    <a:pt x="100" y="186"/>
                    <a:pt x="100" y="186"/>
                    <a:pt x="100" y="186"/>
                  </a:cubicBezTo>
                  <a:cubicBezTo>
                    <a:pt x="83" y="204"/>
                    <a:pt x="83" y="204"/>
                    <a:pt x="8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33" y="186"/>
                    <a:pt x="133" y="186"/>
                    <a:pt x="133" y="186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3" y="143"/>
                    <a:pt x="139" y="139"/>
                    <a:pt x="147" y="131"/>
                  </a:cubicBezTo>
                  <a:cubicBezTo>
                    <a:pt x="181" y="119"/>
                    <a:pt x="201" y="96"/>
                    <a:pt x="202" y="95"/>
                  </a:cubicBezTo>
                  <a:cubicBezTo>
                    <a:pt x="233" y="58"/>
                    <a:pt x="233" y="16"/>
                    <a:pt x="233" y="14"/>
                  </a:cubicBezTo>
                  <a:cubicBezTo>
                    <a:pt x="233" y="7"/>
                    <a:pt x="233" y="7"/>
                    <a:pt x="233" y="7"/>
                  </a:cubicBezTo>
                  <a:lnTo>
                    <a:pt x="182" y="7"/>
                  </a:lnTo>
                  <a:close/>
                  <a:moveTo>
                    <a:pt x="42" y="86"/>
                  </a:moveTo>
                  <a:cubicBezTo>
                    <a:pt x="22" y="61"/>
                    <a:pt x="16" y="34"/>
                    <a:pt x="15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5" y="74"/>
                    <a:pt x="62" y="93"/>
                    <a:pt x="69" y="107"/>
                  </a:cubicBezTo>
                  <a:cubicBezTo>
                    <a:pt x="52" y="97"/>
                    <a:pt x="43" y="86"/>
                    <a:pt x="42" y="86"/>
                  </a:cubicBezTo>
                  <a:close/>
                  <a:moveTo>
                    <a:pt x="190" y="86"/>
                  </a:moveTo>
                  <a:cubicBezTo>
                    <a:pt x="190" y="86"/>
                    <a:pt x="180" y="97"/>
                    <a:pt x="163" y="107"/>
                  </a:cubicBezTo>
                  <a:cubicBezTo>
                    <a:pt x="171" y="93"/>
                    <a:pt x="178" y="74"/>
                    <a:pt x="180" y="49"/>
                  </a:cubicBezTo>
                  <a:cubicBezTo>
                    <a:pt x="181" y="21"/>
                    <a:pt x="181" y="21"/>
                    <a:pt x="181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6" y="34"/>
                    <a:pt x="211" y="61"/>
                    <a:pt x="190" y="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563"/>
            <p:cNvSpPr/>
            <p:nvPr/>
          </p:nvSpPr>
          <p:spPr bwMode="auto">
            <a:xfrm>
              <a:off x="2129730" y="2488785"/>
              <a:ext cx="317360" cy="72272"/>
            </a:xfrm>
            <a:custGeom>
              <a:avLst/>
              <a:gdLst>
                <a:gd name="T0" fmla="*/ 0 w 303"/>
                <a:gd name="T1" fmla="*/ 0 h 69"/>
                <a:gd name="T2" fmla="*/ 0 w 303"/>
                <a:gd name="T3" fmla="*/ 69 h 69"/>
                <a:gd name="T4" fmla="*/ 152 w 303"/>
                <a:gd name="T5" fmla="*/ 69 h 69"/>
                <a:gd name="T6" fmla="*/ 303 w 303"/>
                <a:gd name="T7" fmla="*/ 69 h 69"/>
                <a:gd name="T8" fmla="*/ 303 w 303"/>
                <a:gd name="T9" fmla="*/ 0 h 69"/>
                <a:gd name="T10" fmla="*/ 152 w 303"/>
                <a:gd name="T11" fmla="*/ 0 h 69"/>
                <a:gd name="T12" fmla="*/ 0 w 303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69">
                  <a:moveTo>
                    <a:pt x="0" y="0"/>
                  </a:moveTo>
                  <a:lnTo>
                    <a:pt x="0" y="69"/>
                  </a:lnTo>
                  <a:lnTo>
                    <a:pt x="152" y="69"/>
                  </a:lnTo>
                  <a:lnTo>
                    <a:pt x="303" y="69"/>
                  </a:lnTo>
                  <a:lnTo>
                    <a:pt x="303" y="0"/>
                  </a:lnTo>
                  <a:lnTo>
                    <a:pt x="15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2400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18" name="直接连接符 18"/>
          <p:cNvCxnSpPr>
            <a:stCxn id="67" idx="7"/>
            <a:endCxn id="91163" idx="3"/>
          </p:cNvCxnSpPr>
          <p:nvPr/>
        </p:nvCxnSpPr>
        <p:spPr>
          <a:xfrm flipV="1">
            <a:off x="3581400" y="2860675"/>
            <a:ext cx="2462213" cy="150018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8"/>
          <p:cNvCxnSpPr>
            <a:stCxn id="68" idx="0"/>
            <a:endCxn id="91163" idx="4"/>
          </p:cNvCxnSpPr>
          <p:nvPr/>
        </p:nvCxnSpPr>
        <p:spPr>
          <a:xfrm flipH="1" flipV="1">
            <a:off x="6848475" y="3195638"/>
            <a:ext cx="6350" cy="99218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8"/>
          <p:cNvCxnSpPr>
            <a:stCxn id="69" idx="0"/>
            <a:endCxn id="91163" idx="5"/>
          </p:cNvCxnSpPr>
          <p:nvPr/>
        </p:nvCxnSpPr>
        <p:spPr>
          <a:xfrm flipH="1" flipV="1">
            <a:off x="7654925" y="2860675"/>
            <a:ext cx="3016250" cy="1327150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421438" y="1601788"/>
            <a:ext cx="854075" cy="6461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三大突破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51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351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851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5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3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85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35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850"/>
                            </p:stCondLst>
                            <p:childTnLst>
                              <p:par>
                                <p:cTn id="7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85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ldLvl="0" animBg="1"/>
      <p:bldP spid="68" grpId="0" bldLvl="0" animBg="1"/>
      <p:bldP spid="69" grpId="0" bldLvl="0" animBg="1"/>
      <p:bldP spid="72" grpId="0"/>
      <p:bldP spid="73" grpId="0"/>
      <p:bldP spid="74" grpId="0"/>
      <p:bldP spid="75" grpId="0"/>
      <p:bldP spid="76" grpId="0"/>
      <p:bldP spid="77" grpId="0"/>
      <p:bldP spid="78" grpId="0" bldLvl="0" animBg="1"/>
      <p:bldP spid="79" grpId="0" bldLvl="0" animBg="1"/>
      <p:bldP spid="80" grpId="0" bldLvl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1452" y="717975"/>
            <a:ext cx="12687301" cy="993472"/>
          </a:xfrm>
        </p:spPr>
        <p:txBody>
          <a:bodyPr/>
          <a:lstStyle/>
          <a:p>
            <a:r>
              <a:rPr lang="zh-CN" altLang="en-US" dirty="0"/>
              <a:t>腾讯集团七大事业群为用户提供全方位互联网产品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636"/>
            <a:ext cx="13874262" cy="708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15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extBox 21"/>
          <p:cNvSpPr txBox="1"/>
          <p:nvPr/>
        </p:nvSpPr>
        <p:spPr>
          <a:xfrm>
            <a:off x="773113" y="3624263"/>
            <a:ext cx="4522787" cy="1322387"/>
          </a:xfrm>
          <a:prstGeom prst="rect">
            <a:avLst/>
          </a:prstGeom>
          <a:noFill/>
          <a:ln w="9525">
            <a:noFill/>
          </a:ln>
        </p:spPr>
        <p:txBody>
          <a:bodyPr lIns="92144" tIns="46071" rIns="92144" bIns="46071" anchor="t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目录 </a:t>
            </a:r>
          </a:p>
          <a:p>
            <a:pPr algn="ctr"/>
            <a:r>
              <a:rPr lang="en-US" altLang="zh-CN" sz="40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CONTENTS</a:t>
            </a:r>
          </a:p>
        </p:txBody>
      </p:sp>
      <p:sp>
        <p:nvSpPr>
          <p:cNvPr id="100354" name="下箭头 64"/>
          <p:cNvSpPr/>
          <p:nvPr/>
        </p:nvSpPr>
        <p:spPr>
          <a:xfrm rot="-5400000">
            <a:off x="5105400" y="4064000"/>
            <a:ext cx="1042988" cy="72707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>
            <a:noFill/>
          </a:ln>
        </p:spPr>
        <p:txBody>
          <a:bodyPr lIns="69092" tIns="34546" rIns="69092" bIns="34546"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00355" name="组合 20"/>
          <p:cNvGrpSpPr/>
          <p:nvPr/>
        </p:nvGrpSpPr>
        <p:grpSpPr>
          <a:xfrm>
            <a:off x="6824663" y="1874148"/>
            <a:ext cx="5162550" cy="927100"/>
            <a:chOff x="4893954" y="674996"/>
            <a:chExt cx="3565525" cy="587375"/>
          </a:xfrm>
        </p:grpSpPr>
        <p:sp>
          <p:nvSpPr>
            <p:cNvPr id="100356" name="圆角矩形 44"/>
            <p:cNvSpPr/>
            <p:nvPr/>
          </p:nvSpPr>
          <p:spPr>
            <a:xfrm>
              <a:off x="4893954" y="674996"/>
              <a:ext cx="3778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en-US" altLang="zh-CN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Arial Unicode MS" panose="020B0604020202020204" pitchFamily="34" charset="-122"/>
                </a:rPr>
                <a:t>1</a:t>
              </a:r>
            </a:p>
          </p:txBody>
        </p:sp>
        <p:sp>
          <p:nvSpPr>
            <p:cNvPr id="100357" name="圆角矩形 44"/>
            <p:cNvSpPr/>
            <p:nvPr/>
          </p:nvSpPr>
          <p:spPr>
            <a:xfrm>
              <a:off x="5630554" y="674996"/>
              <a:ext cx="28289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zh-CN" alt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</a:rPr>
                <a:t>两地多中心项目</a:t>
              </a:r>
            </a:p>
          </p:txBody>
        </p:sp>
      </p:grpSp>
      <p:grpSp>
        <p:nvGrpSpPr>
          <p:cNvPr id="100358" name="组合 21"/>
          <p:cNvGrpSpPr/>
          <p:nvPr/>
        </p:nvGrpSpPr>
        <p:grpSpPr>
          <a:xfrm>
            <a:off x="6824663" y="3212410"/>
            <a:ext cx="5162550" cy="925513"/>
            <a:chOff x="4893954" y="674996"/>
            <a:chExt cx="3565525" cy="587375"/>
          </a:xfrm>
        </p:grpSpPr>
        <p:sp>
          <p:nvSpPr>
            <p:cNvPr id="100359" name="圆角矩形 44"/>
            <p:cNvSpPr/>
            <p:nvPr/>
          </p:nvSpPr>
          <p:spPr>
            <a:xfrm>
              <a:off x="4893954" y="674996"/>
              <a:ext cx="3778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en-US" altLang="zh-CN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Arial Unicode MS" panose="020B0604020202020204" pitchFamily="34" charset="-122"/>
                </a:rPr>
                <a:t>2</a:t>
              </a:r>
            </a:p>
          </p:txBody>
        </p:sp>
        <p:sp>
          <p:nvSpPr>
            <p:cNvPr id="100360" name="圆角矩形 44"/>
            <p:cNvSpPr/>
            <p:nvPr/>
          </p:nvSpPr>
          <p:spPr>
            <a:xfrm>
              <a:off x="5630554" y="674996"/>
              <a:ext cx="28289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zh-CN" alt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</a:rPr>
                <a:t>金融数据库安全</a:t>
              </a:r>
            </a:p>
          </p:txBody>
        </p:sp>
      </p:grpSp>
      <p:grpSp>
        <p:nvGrpSpPr>
          <p:cNvPr id="100361" name="组合 24"/>
          <p:cNvGrpSpPr/>
          <p:nvPr/>
        </p:nvGrpSpPr>
        <p:grpSpPr>
          <a:xfrm>
            <a:off x="6824663" y="4552260"/>
            <a:ext cx="5162550" cy="927100"/>
            <a:chOff x="4893954" y="674996"/>
            <a:chExt cx="3565525" cy="587375"/>
          </a:xfrm>
        </p:grpSpPr>
        <p:sp>
          <p:nvSpPr>
            <p:cNvPr id="100362" name="圆角矩形 44"/>
            <p:cNvSpPr/>
            <p:nvPr/>
          </p:nvSpPr>
          <p:spPr>
            <a:xfrm>
              <a:off x="4893954" y="674996"/>
              <a:ext cx="3778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en-US" altLang="zh-CN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Arial Unicode MS" panose="020B0604020202020204" pitchFamily="34" charset="-122"/>
                </a:rPr>
                <a:t>3</a:t>
              </a:r>
            </a:p>
          </p:txBody>
        </p:sp>
        <p:sp>
          <p:nvSpPr>
            <p:cNvPr id="100363" name="圆角矩形 44"/>
            <p:cNvSpPr/>
            <p:nvPr/>
          </p:nvSpPr>
          <p:spPr>
            <a:xfrm>
              <a:off x="5630554" y="674996"/>
              <a:ext cx="28289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zh-CN" alt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</a:rPr>
                <a:t>智能化运维思考</a:t>
              </a:r>
            </a:p>
          </p:txBody>
        </p:sp>
      </p:grpSp>
      <p:grpSp>
        <p:nvGrpSpPr>
          <p:cNvPr id="2" name="组合 20"/>
          <p:cNvGrpSpPr/>
          <p:nvPr/>
        </p:nvGrpSpPr>
        <p:grpSpPr>
          <a:xfrm>
            <a:off x="6824663" y="3207648"/>
            <a:ext cx="5219700" cy="927100"/>
            <a:chOff x="4804935" y="581596"/>
            <a:chExt cx="3528184" cy="587375"/>
          </a:xfrm>
        </p:grpSpPr>
        <p:sp>
          <p:nvSpPr>
            <p:cNvPr id="100368" name="圆角矩形 44"/>
            <p:cNvSpPr/>
            <p:nvPr/>
          </p:nvSpPr>
          <p:spPr>
            <a:xfrm>
              <a:off x="4804935" y="581596"/>
              <a:ext cx="377825" cy="587375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en-US" altLang="zh-CN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Arial Unicode MS" panose="020B0604020202020204" pitchFamily="34" charset="-122"/>
                </a:rPr>
                <a:t>2</a:t>
              </a:r>
            </a:p>
          </p:txBody>
        </p:sp>
        <p:sp>
          <p:nvSpPr>
            <p:cNvPr id="100369" name="圆角矩形 44"/>
            <p:cNvSpPr/>
            <p:nvPr/>
          </p:nvSpPr>
          <p:spPr>
            <a:xfrm>
              <a:off x="5504194" y="581596"/>
              <a:ext cx="2828925" cy="587375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zh-CN" alt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</a:rPr>
                <a:t>金融高可用数据库</a:t>
              </a:r>
            </a:p>
          </p:txBody>
        </p:sp>
      </p:grpSp>
      <p:grpSp>
        <p:nvGrpSpPr>
          <p:cNvPr id="16" name="组合 24">
            <a:extLst>
              <a:ext uri="{FF2B5EF4-FFF2-40B4-BE49-F238E27FC236}">
                <a16:creationId xmlns:a16="http://schemas.microsoft.com/office/drawing/2014/main" id="{013DFC74-F7EC-4575-9B22-FDCA52E7F60F}"/>
              </a:ext>
            </a:extLst>
          </p:cNvPr>
          <p:cNvGrpSpPr/>
          <p:nvPr/>
        </p:nvGrpSpPr>
        <p:grpSpPr>
          <a:xfrm>
            <a:off x="6824663" y="5913568"/>
            <a:ext cx="5162550" cy="927100"/>
            <a:chOff x="4893954" y="674996"/>
            <a:chExt cx="3565525" cy="587375"/>
          </a:xfrm>
        </p:grpSpPr>
        <p:sp>
          <p:nvSpPr>
            <p:cNvPr id="17" name="圆角矩形 44">
              <a:extLst>
                <a:ext uri="{FF2B5EF4-FFF2-40B4-BE49-F238E27FC236}">
                  <a16:creationId xmlns:a16="http://schemas.microsoft.com/office/drawing/2014/main" id="{8494F36E-A1A2-4394-9CC8-72603B2CEC24}"/>
                </a:ext>
              </a:extLst>
            </p:cNvPr>
            <p:cNvSpPr/>
            <p:nvPr/>
          </p:nvSpPr>
          <p:spPr>
            <a:xfrm>
              <a:off x="4893954" y="674996"/>
              <a:ext cx="3778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en-US" altLang="zh-CN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Arial Unicode MS" panose="020B0604020202020204" pitchFamily="34" charset="-122"/>
                </a:rPr>
                <a:t>4</a:t>
              </a:r>
            </a:p>
          </p:txBody>
        </p:sp>
        <p:sp>
          <p:nvSpPr>
            <p:cNvPr id="18" name="圆角矩形 44">
              <a:extLst>
                <a:ext uri="{FF2B5EF4-FFF2-40B4-BE49-F238E27FC236}">
                  <a16:creationId xmlns:a16="http://schemas.microsoft.com/office/drawing/2014/main" id="{53C63148-B054-46D3-BCC4-F02006075E82}"/>
                </a:ext>
              </a:extLst>
            </p:cNvPr>
            <p:cNvSpPr/>
            <p:nvPr/>
          </p:nvSpPr>
          <p:spPr>
            <a:xfrm>
              <a:off x="5630554" y="674996"/>
              <a:ext cx="28289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en-US" altLang="zh-CN" sz="28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</a:rPr>
                <a:t>AI</a:t>
              </a:r>
              <a:r>
                <a:rPr lang="zh-CN" alt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</a:rPr>
                <a:t>助力金融业务创新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9F39A3F-3253-404C-9B1A-E83BC3578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11" y="1319775"/>
            <a:ext cx="5767578" cy="57564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6F13599-BDDC-4A65-87D5-7203C6425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673" y="1148127"/>
            <a:ext cx="5873924" cy="1513097"/>
          </a:xfrm>
        </p:spPr>
        <p:txBody>
          <a:bodyPr vert="horz" lIns="102870" tIns="51435" rIns="102870" bIns="51435" rtlCol="0" anchor="ctr">
            <a:normAutofit/>
          </a:bodyPr>
          <a:lstStyle/>
          <a:p>
            <a:pPr algn="ctr"/>
            <a:r>
              <a:rPr lang="zh-CN" altLang="en-US" sz="4500">
                <a:solidFill>
                  <a:schemeClr val="bg1"/>
                </a:solidFill>
                <a:latin typeface="+mj-lt"/>
                <a:ea typeface="+mj-ea"/>
              </a:rPr>
              <a:t>强一致数据切换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551EB8-F3D5-45BA-8939-8B8872BAB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891" y="2814815"/>
            <a:ext cx="5889926" cy="4244636"/>
          </a:xfrm>
        </p:spPr>
        <p:txBody>
          <a:bodyPr>
            <a:normAutofit/>
          </a:bodyPr>
          <a:lstStyle/>
          <a:p>
            <a:pPr marL="0" indent="0">
              <a:spcAft>
                <a:spcPts val="1350"/>
              </a:spcAft>
              <a:buNone/>
            </a:pPr>
            <a:r>
              <a:rPr lang="zh-CN" altLang="en-US" sz="2250" b="1" i="1" dirty="0">
                <a:solidFill>
                  <a:schemeClr val="bg1"/>
                </a:solidFill>
              </a:rPr>
              <a:t>切换原则</a:t>
            </a:r>
            <a:endParaRPr lang="en-US" altLang="zh-CN" sz="2250" b="1" i="1" dirty="0">
              <a:solidFill>
                <a:schemeClr val="bg1"/>
              </a:solidFill>
            </a:endParaRPr>
          </a:p>
          <a:p>
            <a:pPr marL="578644" indent="-578644">
              <a:buSzPct val="100000"/>
              <a:buFont typeface="+mj-ea"/>
              <a:buAutoNum type="circleNumDbPlain"/>
            </a:pPr>
            <a:r>
              <a:rPr lang="zh-CN" altLang="en-US" sz="2250" dirty="0">
                <a:solidFill>
                  <a:schemeClr val="bg1"/>
                </a:solidFill>
              </a:rPr>
              <a:t>任何时候只有</a:t>
            </a:r>
            <a:r>
              <a:rPr lang="en-US" altLang="zh-CN" sz="2250" dirty="0">
                <a:solidFill>
                  <a:schemeClr val="bg1"/>
                </a:solidFill>
              </a:rPr>
              <a:t>1</a:t>
            </a:r>
            <a:r>
              <a:rPr lang="zh-CN" altLang="en-US" sz="2250" dirty="0">
                <a:solidFill>
                  <a:schemeClr val="bg1"/>
                </a:solidFill>
              </a:rPr>
              <a:t>个</a:t>
            </a:r>
            <a:r>
              <a:rPr lang="en-US" altLang="zh-CN" sz="2250" dirty="0">
                <a:solidFill>
                  <a:schemeClr val="bg1"/>
                </a:solidFill>
              </a:rPr>
              <a:t>Master</a:t>
            </a:r>
          </a:p>
          <a:p>
            <a:pPr marL="578644" indent="-578644">
              <a:buSzPct val="100000"/>
              <a:buFont typeface="+mj-ea"/>
              <a:buAutoNum type="circleNumDbPlain"/>
            </a:pPr>
            <a:r>
              <a:rPr lang="en-US" altLang="zh-CN" sz="2250" dirty="0">
                <a:solidFill>
                  <a:schemeClr val="bg1"/>
                </a:solidFill>
              </a:rPr>
              <a:t>Master</a:t>
            </a:r>
            <a:r>
              <a:rPr lang="zh-CN" altLang="en-US" sz="2250" dirty="0">
                <a:solidFill>
                  <a:schemeClr val="bg1"/>
                </a:solidFill>
              </a:rPr>
              <a:t>可读可写，</a:t>
            </a:r>
            <a:r>
              <a:rPr lang="en-US" altLang="zh-CN" sz="2250" dirty="0">
                <a:solidFill>
                  <a:schemeClr val="bg1"/>
                </a:solidFill>
              </a:rPr>
              <a:t>Slave</a:t>
            </a:r>
            <a:r>
              <a:rPr lang="zh-CN" altLang="en-US" sz="2250" dirty="0">
                <a:solidFill>
                  <a:schemeClr val="bg1"/>
                </a:solidFill>
              </a:rPr>
              <a:t>只读</a:t>
            </a:r>
            <a:endParaRPr lang="en-US" altLang="zh-CN" sz="2250" dirty="0">
              <a:solidFill>
                <a:schemeClr val="bg1"/>
              </a:solidFill>
            </a:endParaRPr>
          </a:p>
          <a:p>
            <a:pPr marL="578644" indent="-578644">
              <a:buSzPct val="100000"/>
              <a:buFont typeface="+mj-ea"/>
              <a:buAutoNum type="circleNumDbPlain"/>
            </a:pPr>
            <a:r>
              <a:rPr lang="en-US" altLang="zh-CN" sz="2250" dirty="0">
                <a:solidFill>
                  <a:schemeClr val="bg1"/>
                </a:solidFill>
              </a:rPr>
              <a:t>Slave</a:t>
            </a:r>
            <a:r>
              <a:rPr lang="zh-CN" altLang="en-US" sz="2250" dirty="0">
                <a:solidFill>
                  <a:schemeClr val="bg1"/>
                </a:solidFill>
              </a:rPr>
              <a:t>必须打开</a:t>
            </a:r>
            <a:r>
              <a:rPr lang="en-US" altLang="zh-CN" sz="2250" dirty="0" err="1">
                <a:solidFill>
                  <a:schemeClr val="bg1"/>
                </a:solidFill>
              </a:rPr>
              <a:t>super_read_only</a:t>
            </a:r>
            <a:endParaRPr lang="en-US" altLang="zh-CN" sz="2250" dirty="0">
              <a:solidFill>
                <a:schemeClr val="bg1"/>
              </a:solidFill>
            </a:endParaRPr>
          </a:p>
          <a:p>
            <a:pPr marL="578644" indent="-578644">
              <a:buSzPct val="100000"/>
              <a:buFont typeface="+mj-ea"/>
              <a:buAutoNum type="circleNumDbPlain"/>
            </a:pPr>
            <a:r>
              <a:rPr lang="zh-CN" altLang="en-US" sz="2250" dirty="0">
                <a:solidFill>
                  <a:schemeClr val="bg1"/>
                </a:solidFill>
              </a:rPr>
              <a:t>金融场景数据安全性大于可用性，牺牲部分</a:t>
            </a:r>
            <a:r>
              <a:rPr lang="en-US" altLang="zh-CN" sz="2250" dirty="0">
                <a:solidFill>
                  <a:schemeClr val="bg1"/>
                </a:solidFill>
              </a:rPr>
              <a:t>A</a:t>
            </a:r>
            <a:r>
              <a:rPr lang="zh-CN" altLang="en-US" sz="2250" dirty="0">
                <a:solidFill>
                  <a:schemeClr val="bg1"/>
                </a:solidFill>
              </a:rPr>
              <a:t>达到</a:t>
            </a:r>
            <a:r>
              <a:rPr lang="en-US" altLang="zh-CN" sz="2250" dirty="0">
                <a:solidFill>
                  <a:schemeClr val="bg1"/>
                </a:solidFill>
              </a:rPr>
              <a:t>C</a:t>
            </a:r>
          </a:p>
          <a:p>
            <a:pPr marL="578644" indent="-578644">
              <a:buSzPct val="100000"/>
              <a:buFont typeface="+mj-ea"/>
              <a:buAutoNum type="circleNumDbPlain"/>
            </a:pPr>
            <a:r>
              <a:rPr lang="zh-CN" altLang="en-US" sz="2250" dirty="0">
                <a:solidFill>
                  <a:schemeClr val="bg1"/>
                </a:solidFill>
              </a:rPr>
              <a:t>切换有且仅有管理服务器发起发起</a:t>
            </a:r>
            <a:endParaRPr lang="en-US" altLang="zh-CN" sz="2250" dirty="0">
              <a:solidFill>
                <a:schemeClr val="bg1"/>
              </a:solidFill>
            </a:endParaRPr>
          </a:p>
          <a:p>
            <a:pPr marL="578644" indent="-578644">
              <a:buSzPct val="100000"/>
              <a:buFont typeface="+mj-ea"/>
              <a:buAutoNum type="circleNumDbPlain"/>
            </a:pPr>
            <a:r>
              <a:rPr lang="zh-CN" altLang="en-US" sz="2250" dirty="0">
                <a:solidFill>
                  <a:schemeClr val="bg1"/>
                </a:solidFill>
              </a:rPr>
              <a:t>网络是不可靠的，脑裂问题发生时确保依然单写</a:t>
            </a:r>
            <a:endParaRPr lang="en-US" altLang="zh-CN" sz="2250" dirty="0">
              <a:solidFill>
                <a:schemeClr val="bg1"/>
              </a:solidFill>
            </a:endParaRPr>
          </a:p>
          <a:p>
            <a:pPr marL="578644" indent="-578644">
              <a:buAutoNum type="circleNumDbPlain"/>
            </a:pPr>
            <a:endParaRPr lang="en-US" altLang="zh-CN" sz="2250" dirty="0">
              <a:solidFill>
                <a:schemeClr val="bg1"/>
              </a:solidFill>
            </a:endParaRPr>
          </a:p>
          <a:p>
            <a:endParaRPr lang="zh-CN" altLang="en-US" sz="22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836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D2D81E0-F390-4CCD-900E-1712855C5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171" y="2972271"/>
            <a:ext cx="5965721" cy="381598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1802104-F981-490C-8F84-BF40C4D0F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4" y="838597"/>
            <a:ext cx="6221186" cy="149125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数据备份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D69391-9100-4EE9-B2F1-B5D7CEF8C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28" y="2592443"/>
            <a:ext cx="5530794" cy="3824458"/>
          </a:xfrm>
        </p:spPr>
        <p:txBody>
          <a:bodyPr>
            <a:normAutofit/>
          </a:bodyPr>
          <a:lstStyle/>
          <a:p>
            <a:r>
              <a:rPr lang="zh-CN" altLang="en-US" sz="2250" dirty="0">
                <a:solidFill>
                  <a:schemeClr val="bg1"/>
                </a:solidFill>
              </a:rPr>
              <a:t>数据备份</a:t>
            </a:r>
            <a:endParaRPr lang="en-US" altLang="zh-CN" sz="2250" dirty="0">
              <a:solidFill>
                <a:schemeClr val="bg1"/>
              </a:solidFill>
            </a:endParaRPr>
          </a:p>
          <a:p>
            <a:pPr lvl="1"/>
            <a:r>
              <a:rPr lang="zh-CN" altLang="en-US" sz="2250" dirty="0">
                <a:solidFill>
                  <a:schemeClr val="bg1"/>
                </a:solidFill>
              </a:rPr>
              <a:t>多线程全量备份（</a:t>
            </a:r>
            <a:r>
              <a:rPr lang="en-US" altLang="zh-CN" sz="2250" dirty="0" err="1">
                <a:solidFill>
                  <a:schemeClr val="bg1"/>
                </a:solidFill>
              </a:rPr>
              <a:t>mydumper</a:t>
            </a:r>
            <a:r>
              <a:rPr lang="zh-CN" altLang="en-US" sz="2250" dirty="0">
                <a:solidFill>
                  <a:schemeClr val="bg1"/>
                </a:solidFill>
              </a:rPr>
              <a:t>）</a:t>
            </a:r>
            <a:endParaRPr lang="en-US" altLang="zh-CN" sz="2250" dirty="0">
              <a:solidFill>
                <a:schemeClr val="bg1"/>
              </a:solidFill>
            </a:endParaRPr>
          </a:p>
          <a:p>
            <a:pPr lvl="1"/>
            <a:r>
              <a:rPr lang="zh-CN" altLang="en-US" sz="2250" dirty="0">
                <a:solidFill>
                  <a:schemeClr val="bg1"/>
                </a:solidFill>
              </a:rPr>
              <a:t>实时增量备份（</a:t>
            </a:r>
            <a:r>
              <a:rPr lang="en-US" altLang="zh-CN" sz="2250" dirty="0" err="1">
                <a:solidFill>
                  <a:schemeClr val="bg1"/>
                </a:solidFill>
              </a:rPr>
              <a:t>binlog</a:t>
            </a:r>
            <a:r>
              <a:rPr lang="zh-CN" altLang="en-US" sz="2250" dirty="0">
                <a:solidFill>
                  <a:schemeClr val="bg1"/>
                </a:solidFill>
              </a:rPr>
              <a:t>）</a:t>
            </a:r>
            <a:endParaRPr lang="en-US" altLang="zh-CN" sz="2250" dirty="0">
              <a:solidFill>
                <a:schemeClr val="bg1"/>
              </a:solidFill>
            </a:endParaRPr>
          </a:p>
          <a:p>
            <a:pPr lvl="1"/>
            <a:r>
              <a:rPr lang="zh-CN" altLang="en-US" sz="2250" dirty="0">
                <a:solidFill>
                  <a:schemeClr val="bg1"/>
                </a:solidFill>
              </a:rPr>
              <a:t>延迟备机备份（</a:t>
            </a:r>
            <a:r>
              <a:rPr lang="en-US" altLang="zh-CN" sz="2250" dirty="0">
                <a:solidFill>
                  <a:schemeClr val="bg1"/>
                </a:solidFill>
              </a:rPr>
              <a:t>delay slave</a:t>
            </a:r>
            <a:r>
              <a:rPr lang="zh-CN" altLang="en-US" sz="2250" dirty="0">
                <a:solidFill>
                  <a:schemeClr val="bg1"/>
                </a:solidFill>
              </a:rPr>
              <a:t>）</a:t>
            </a:r>
            <a:endParaRPr lang="en-US" altLang="zh-CN" sz="2250" dirty="0">
              <a:solidFill>
                <a:schemeClr val="bg1"/>
              </a:solidFill>
            </a:endParaRPr>
          </a:p>
          <a:p>
            <a:pPr lvl="1"/>
            <a:r>
              <a:rPr lang="zh-CN" altLang="en-US" sz="2250" dirty="0">
                <a:solidFill>
                  <a:schemeClr val="bg1"/>
                </a:solidFill>
              </a:rPr>
              <a:t>备份数据存放</a:t>
            </a:r>
            <a:r>
              <a:rPr lang="en-US" altLang="zh-CN" sz="2250" dirty="0">
                <a:solidFill>
                  <a:schemeClr val="bg1"/>
                </a:solidFill>
              </a:rPr>
              <a:t>HDFS</a:t>
            </a:r>
            <a:r>
              <a:rPr lang="zh-CN" altLang="en-US" sz="2250" dirty="0">
                <a:solidFill>
                  <a:schemeClr val="bg1"/>
                </a:solidFill>
              </a:rPr>
              <a:t>或</a:t>
            </a:r>
            <a:r>
              <a:rPr lang="en-US" altLang="zh-CN" sz="2250" dirty="0">
                <a:solidFill>
                  <a:schemeClr val="bg1"/>
                </a:solidFill>
              </a:rPr>
              <a:t>CEPH</a:t>
            </a:r>
          </a:p>
          <a:p>
            <a:r>
              <a:rPr lang="zh-CN" altLang="en-US" sz="2250" dirty="0">
                <a:solidFill>
                  <a:schemeClr val="bg1"/>
                </a:solidFill>
              </a:rPr>
              <a:t>数据恢复</a:t>
            </a:r>
            <a:endParaRPr lang="en-US" altLang="zh-CN" sz="2250" dirty="0">
              <a:solidFill>
                <a:schemeClr val="bg1"/>
              </a:solidFill>
            </a:endParaRPr>
          </a:p>
          <a:p>
            <a:pPr lvl="1"/>
            <a:r>
              <a:rPr lang="zh-CN" altLang="en-US" sz="2250" dirty="0">
                <a:solidFill>
                  <a:schemeClr val="bg1"/>
                </a:solidFill>
              </a:rPr>
              <a:t>新节点数据恢复（</a:t>
            </a:r>
            <a:r>
              <a:rPr lang="en-US" altLang="zh-CN" sz="2250" dirty="0" err="1">
                <a:solidFill>
                  <a:schemeClr val="bg1"/>
                </a:solidFill>
              </a:rPr>
              <a:t>myloader</a:t>
            </a:r>
            <a:r>
              <a:rPr lang="zh-CN" altLang="en-US" sz="2250" dirty="0">
                <a:solidFill>
                  <a:schemeClr val="bg1"/>
                </a:solidFill>
              </a:rPr>
              <a:t>）</a:t>
            </a:r>
            <a:endParaRPr lang="en-US" altLang="zh-CN" sz="2250" dirty="0">
              <a:solidFill>
                <a:schemeClr val="bg1"/>
              </a:solidFill>
            </a:endParaRPr>
          </a:p>
          <a:p>
            <a:pPr lvl="1"/>
            <a:r>
              <a:rPr lang="zh-CN" altLang="en-US" sz="2250" dirty="0">
                <a:solidFill>
                  <a:schemeClr val="bg1"/>
                </a:solidFill>
              </a:rPr>
              <a:t>误操作恢复（</a:t>
            </a:r>
            <a:r>
              <a:rPr lang="en-US" altLang="zh-CN" sz="2250" dirty="0">
                <a:solidFill>
                  <a:schemeClr val="bg1"/>
                </a:solidFill>
              </a:rPr>
              <a:t>delay slave + </a:t>
            </a:r>
            <a:r>
              <a:rPr lang="en-US" altLang="zh-CN" sz="2250" dirty="0" err="1">
                <a:solidFill>
                  <a:schemeClr val="bg1"/>
                </a:solidFill>
              </a:rPr>
              <a:t>binlog</a:t>
            </a:r>
            <a:r>
              <a:rPr lang="zh-CN" altLang="en-US" sz="2250" dirty="0">
                <a:solidFill>
                  <a:schemeClr val="bg1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667852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文本框 9"/>
          <p:cNvSpPr/>
          <p:nvPr/>
        </p:nvSpPr>
        <p:spPr>
          <a:xfrm>
            <a:off x="2146300" y="201613"/>
            <a:ext cx="9163050" cy="476250"/>
          </a:xfrm>
          <a:prstGeom prst="rect">
            <a:avLst/>
          </a:prstGeom>
          <a:noFill/>
          <a:ln w="9525">
            <a:noFill/>
          </a:ln>
        </p:spPr>
        <p:txBody>
          <a:bodyPr lIns="107021" tIns="53511" rIns="107021" bIns="53511" anchor="t">
            <a:spAutoFit/>
          </a:bodyPr>
          <a:lstStyle/>
          <a:p>
            <a:pPr algn="ctr" eaLnBrk="0" hangingPunct="0"/>
            <a:endParaRPr lang="zh-CN" altLang="zh-CN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6738" name="文本框 10"/>
          <p:cNvSpPr/>
          <p:nvPr/>
        </p:nvSpPr>
        <p:spPr>
          <a:xfrm>
            <a:off x="171450" y="1225550"/>
            <a:ext cx="13208000" cy="3227388"/>
          </a:xfrm>
          <a:prstGeom prst="rect">
            <a:avLst/>
          </a:prstGeom>
          <a:noFill/>
          <a:ln w="9525">
            <a:noFill/>
          </a:ln>
        </p:spPr>
        <p:txBody>
          <a:bodyPr lIns="107021" tIns="53511" rIns="107021" bIns="53511" anchor="t">
            <a:spAutoFit/>
          </a:bodyPr>
          <a:lstStyle/>
          <a:p>
            <a:pPr marL="335280" indent="-335280" eaLnBrk="0" hangingPunct="0">
              <a:spcAft>
                <a:spcPts val="700"/>
              </a:spcAft>
            </a:pP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indent="0" eaLnBrk="0" hangingPunct="0">
              <a:spcAft>
                <a:spcPts val="700"/>
              </a:spcAft>
            </a:pPr>
            <a:endParaRPr lang="zh-CN" altLang="en-US" sz="19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indent="0" eaLnBrk="0" hangingPunct="0">
              <a:spcAft>
                <a:spcPts val="700"/>
              </a:spcAft>
            </a:pPr>
            <a:endParaRPr lang="zh-CN" altLang="en-US" sz="19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indent="0" eaLnBrk="0" hangingPunct="0">
              <a:spcAft>
                <a:spcPts val="700"/>
              </a:spcAft>
            </a:pPr>
            <a:endParaRPr lang="zh-CN" altLang="en-US" sz="19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35280" indent="-335280" eaLnBrk="0" hangingPunct="0">
              <a:spcAft>
                <a:spcPts val="700"/>
              </a:spcAft>
            </a:pPr>
            <a:endParaRPr lang="zh-CN" altLang="en-US" sz="19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35280" indent="-335280" eaLnBrk="0" hangingPunct="0">
              <a:spcAft>
                <a:spcPts val="700"/>
              </a:spcAft>
            </a:pPr>
            <a:endParaRPr lang="zh-CN" altLang="en-US" sz="19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35280" indent="-335280" eaLnBrk="0" hangingPunct="0">
              <a:spcAft>
                <a:spcPts val="700"/>
              </a:spcAft>
            </a:pPr>
            <a:endParaRPr lang="zh-CN" altLang="en-US" sz="19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35280" indent="-335280" eaLnBrk="0" hangingPunct="0">
              <a:spcAft>
                <a:spcPts val="700"/>
              </a:spcAft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6739" name="标题 1"/>
          <p:cNvSpPr>
            <a:spLocks noGrp="1"/>
          </p:cNvSpPr>
          <p:nvPr/>
        </p:nvSpPr>
        <p:spPr>
          <a:xfrm>
            <a:off x="527050" y="260350"/>
            <a:ext cx="11137900" cy="7207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金融级</a:t>
            </a: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MySQL</a:t>
            </a:r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数据库高可用套件</a:t>
            </a: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FMHA</a:t>
            </a:r>
            <a:endParaRPr lang="en-US" altLang="zh-CN" sz="3200" b="1" dirty="0">
              <a:solidFill>
                <a:schemeClr val="bg1"/>
              </a:solidFill>
              <a:latin typeface="Arial Black" panose="020B0A04020102020204"/>
              <a:ea typeface="宋体" panose="02010600030101010101" pitchFamily="2" charset="-122"/>
            </a:endParaRPr>
          </a:p>
        </p:txBody>
      </p:sp>
      <p:grpSp>
        <p:nvGrpSpPr>
          <p:cNvPr id="116740" name="组合 6"/>
          <p:cNvGrpSpPr/>
          <p:nvPr/>
        </p:nvGrpSpPr>
        <p:grpSpPr>
          <a:xfrm>
            <a:off x="527050" y="1238250"/>
            <a:ext cx="12601575" cy="6778625"/>
            <a:chOff x="1548" y="1817"/>
            <a:chExt cx="14957" cy="7117"/>
          </a:xfrm>
        </p:grpSpPr>
        <p:sp>
          <p:nvSpPr>
            <p:cNvPr id="5" name="任意多边形 4"/>
            <p:cNvSpPr/>
            <p:nvPr/>
          </p:nvSpPr>
          <p:spPr>
            <a:xfrm rot="6300000">
              <a:off x="7248" y="3826"/>
              <a:ext cx="1759" cy="2783"/>
            </a:xfrm>
            <a:custGeom>
              <a:avLst/>
              <a:gdLst>
                <a:gd name="connsiteX0" fmla="*/ 954385 w 1908770"/>
                <a:gd name="connsiteY0" fmla="*/ 3020147 h 3020147"/>
                <a:gd name="connsiteX1" fmla="*/ 0 w 1908770"/>
                <a:gd name="connsiteY1" fmla="*/ 2065762 h 3020147"/>
                <a:gd name="connsiteX2" fmla="*/ 75000 w 1908770"/>
                <a:gd name="connsiteY2" fmla="*/ 1694273 h 3020147"/>
                <a:gd name="connsiteX3" fmla="*/ 83621 w 1908770"/>
                <a:gd name="connsiteY3" fmla="*/ 1676378 h 3020147"/>
                <a:gd name="connsiteX4" fmla="*/ 81262 w 1908770"/>
                <a:gd name="connsiteY4" fmla="*/ 1676378 h 3020147"/>
                <a:gd name="connsiteX5" fmla="*/ 112668 w 1908770"/>
                <a:gd name="connsiteY5" fmla="*/ 1616079 h 3020147"/>
                <a:gd name="connsiteX6" fmla="*/ 115189 w 1908770"/>
                <a:gd name="connsiteY6" fmla="*/ 1610846 h 3020147"/>
                <a:gd name="connsiteX7" fmla="*/ 116624 w 1908770"/>
                <a:gd name="connsiteY7" fmla="*/ 1608484 h 3020147"/>
                <a:gd name="connsiteX8" fmla="*/ 954385 w 1908770"/>
                <a:gd name="connsiteY8" fmla="*/ 0 h 3020147"/>
                <a:gd name="connsiteX9" fmla="*/ 1792146 w 1908770"/>
                <a:gd name="connsiteY9" fmla="*/ 1608484 h 3020147"/>
                <a:gd name="connsiteX10" fmla="*/ 1793581 w 1908770"/>
                <a:gd name="connsiteY10" fmla="*/ 1610846 h 3020147"/>
                <a:gd name="connsiteX11" fmla="*/ 1796102 w 1908770"/>
                <a:gd name="connsiteY11" fmla="*/ 1616078 h 3020147"/>
                <a:gd name="connsiteX12" fmla="*/ 1827508 w 1908770"/>
                <a:gd name="connsiteY12" fmla="*/ 1676378 h 3020147"/>
                <a:gd name="connsiteX13" fmla="*/ 1825150 w 1908770"/>
                <a:gd name="connsiteY13" fmla="*/ 1676378 h 3020147"/>
                <a:gd name="connsiteX14" fmla="*/ 1833770 w 1908770"/>
                <a:gd name="connsiteY14" fmla="*/ 1694273 h 3020147"/>
                <a:gd name="connsiteX15" fmla="*/ 1908770 w 1908770"/>
                <a:gd name="connsiteY15" fmla="*/ 2065762 h 3020147"/>
                <a:gd name="connsiteX16" fmla="*/ 954385 w 1908770"/>
                <a:gd name="connsiteY16" fmla="*/ 3020147 h 302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8770" h="3020147">
                  <a:moveTo>
                    <a:pt x="954385" y="3020147"/>
                  </a:moveTo>
                  <a:cubicBezTo>
                    <a:pt x="427293" y="3020147"/>
                    <a:pt x="0" y="2592854"/>
                    <a:pt x="0" y="2065762"/>
                  </a:cubicBezTo>
                  <a:cubicBezTo>
                    <a:pt x="0" y="1933989"/>
                    <a:pt x="26706" y="1808454"/>
                    <a:pt x="75000" y="1694273"/>
                  </a:cubicBezTo>
                  <a:lnTo>
                    <a:pt x="83621" y="1676378"/>
                  </a:lnTo>
                  <a:lnTo>
                    <a:pt x="81262" y="1676378"/>
                  </a:lnTo>
                  <a:lnTo>
                    <a:pt x="112668" y="1616079"/>
                  </a:lnTo>
                  <a:lnTo>
                    <a:pt x="115189" y="1610846"/>
                  </a:lnTo>
                  <a:lnTo>
                    <a:pt x="116624" y="1608484"/>
                  </a:lnTo>
                  <a:lnTo>
                    <a:pt x="954385" y="0"/>
                  </a:lnTo>
                  <a:lnTo>
                    <a:pt x="1792146" y="1608484"/>
                  </a:lnTo>
                  <a:lnTo>
                    <a:pt x="1793581" y="1610846"/>
                  </a:lnTo>
                  <a:lnTo>
                    <a:pt x="1796102" y="1616078"/>
                  </a:lnTo>
                  <a:lnTo>
                    <a:pt x="1827508" y="1676378"/>
                  </a:lnTo>
                  <a:lnTo>
                    <a:pt x="1825150" y="1676378"/>
                  </a:lnTo>
                  <a:lnTo>
                    <a:pt x="1833770" y="1694273"/>
                  </a:lnTo>
                  <a:cubicBezTo>
                    <a:pt x="1882064" y="1808454"/>
                    <a:pt x="1908770" y="1933989"/>
                    <a:pt x="1908770" y="2065762"/>
                  </a:cubicBezTo>
                  <a:cubicBezTo>
                    <a:pt x="1908770" y="2592854"/>
                    <a:pt x="1481477" y="3020147"/>
                    <a:pt x="954385" y="302014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zh-CN" altLang="en-US" sz="3600" strike="noStrike" noProof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 rot="17100000" flipH="1">
              <a:off x="10175" y="4610"/>
              <a:ext cx="1759" cy="2783"/>
            </a:xfrm>
            <a:custGeom>
              <a:avLst/>
              <a:gdLst>
                <a:gd name="connsiteX0" fmla="*/ 954385 w 1908770"/>
                <a:gd name="connsiteY0" fmla="*/ 3020147 h 3020147"/>
                <a:gd name="connsiteX1" fmla="*/ 0 w 1908770"/>
                <a:gd name="connsiteY1" fmla="*/ 2065762 h 3020147"/>
                <a:gd name="connsiteX2" fmla="*/ 75000 w 1908770"/>
                <a:gd name="connsiteY2" fmla="*/ 1694273 h 3020147"/>
                <a:gd name="connsiteX3" fmla="*/ 83621 w 1908770"/>
                <a:gd name="connsiteY3" fmla="*/ 1676378 h 3020147"/>
                <a:gd name="connsiteX4" fmla="*/ 81262 w 1908770"/>
                <a:gd name="connsiteY4" fmla="*/ 1676378 h 3020147"/>
                <a:gd name="connsiteX5" fmla="*/ 112668 w 1908770"/>
                <a:gd name="connsiteY5" fmla="*/ 1616079 h 3020147"/>
                <a:gd name="connsiteX6" fmla="*/ 115189 w 1908770"/>
                <a:gd name="connsiteY6" fmla="*/ 1610846 h 3020147"/>
                <a:gd name="connsiteX7" fmla="*/ 116624 w 1908770"/>
                <a:gd name="connsiteY7" fmla="*/ 1608484 h 3020147"/>
                <a:gd name="connsiteX8" fmla="*/ 954385 w 1908770"/>
                <a:gd name="connsiteY8" fmla="*/ 0 h 3020147"/>
                <a:gd name="connsiteX9" fmla="*/ 1792146 w 1908770"/>
                <a:gd name="connsiteY9" fmla="*/ 1608484 h 3020147"/>
                <a:gd name="connsiteX10" fmla="*/ 1793581 w 1908770"/>
                <a:gd name="connsiteY10" fmla="*/ 1610846 h 3020147"/>
                <a:gd name="connsiteX11" fmla="*/ 1796102 w 1908770"/>
                <a:gd name="connsiteY11" fmla="*/ 1616078 h 3020147"/>
                <a:gd name="connsiteX12" fmla="*/ 1827508 w 1908770"/>
                <a:gd name="connsiteY12" fmla="*/ 1676378 h 3020147"/>
                <a:gd name="connsiteX13" fmla="*/ 1825150 w 1908770"/>
                <a:gd name="connsiteY13" fmla="*/ 1676378 h 3020147"/>
                <a:gd name="connsiteX14" fmla="*/ 1833770 w 1908770"/>
                <a:gd name="connsiteY14" fmla="*/ 1694273 h 3020147"/>
                <a:gd name="connsiteX15" fmla="*/ 1908770 w 1908770"/>
                <a:gd name="connsiteY15" fmla="*/ 2065762 h 3020147"/>
                <a:gd name="connsiteX16" fmla="*/ 954385 w 1908770"/>
                <a:gd name="connsiteY16" fmla="*/ 3020147 h 302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8770" h="3020147">
                  <a:moveTo>
                    <a:pt x="954385" y="3020147"/>
                  </a:moveTo>
                  <a:cubicBezTo>
                    <a:pt x="427293" y="3020147"/>
                    <a:pt x="0" y="2592854"/>
                    <a:pt x="0" y="2065762"/>
                  </a:cubicBezTo>
                  <a:cubicBezTo>
                    <a:pt x="0" y="1933989"/>
                    <a:pt x="26706" y="1808454"/>
                    <a:pt x="75000" y="1694273"/>
                  </a:cubicBezTo>
                  <a:lnTo>
                    <a:pt x="83621" y="1676378"/>
                  </a:lnTo>
                  <a:lnTo>
                    <a:pt x="81262" y="1676378"/>
                  </a:lnTo>
                  <a:lnTo>
                    <a:pt x="112668" y="1616079"/>
                  </a:lnTo>
                  <a:lnTo>
                    <a:pt x="115189" y="1610846"/>
                  </a:lnTo>
                  <a:lnTo>
                    <a:pt x="116624" y="1608484"/>
                  </a:lnTo>
                  <a:lnTo>
                    <a:pt x="954385" y="0"/>
                  </a:lnTo>
                  <a:lnTo>
                    <a:pt x="1792146" y="1608484"/>
                  </a:lnTo>
                  <a:lnTo>
                    <a:pt x="1793581" y="1610846"/>
                  </a:lnTo>
                  <a:lnTo>
                    <a:pt x="1796102" y="1616078"/>
                  </a:lnTo>
                  <a:lnTo>
                    <a:pt x="1827508" y="1676378"/>
                  </a:lnTo>
                  <a:lnTo>
                    <a:pt x="1825150" y="1676378"/>
                  </a:lnTo>
                  <a:lnTo>
                    <a:pt x="1833770" y="1694273"/>
                  </a:lnTo>
                  <a:cubicBezTo>
                    <a:pt x="1882064" y="1808454"/>
                    <a:pt x="1908770" y="1933989"/>
                    <a:pt x="1908770" y="2065762"/>
                  </a:cubicBezTo>
                  <a:cubicBezTo>
                    <a:pt x="1908770" y="2592854"/>
                    <a:pt x="1481477" y="3020147"/>
                    <a:pt x="954385" y="302014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zh-CN" altLang="en-US" sz="3600" strike="noStrike" noProof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 rot="2700000">
              <a:off x="7640" y="5289"/>
              <a:ext cx="1759" cy="2783"/>
            </a:xfrm>
            <a:custGeom>
              <a:avLst/>
              <a:gdLst>
                <a:gd name="connsiteX0" fmla="*/ 954385 w 1908770"/>
                <a:gd name="connsiteY0" fmla="*/ 3020147 h 3020147"/>
                <a:gd name="connsiteX1" fmla="*/ 0 w 1908770"/>
                <a:gd name="connsiteY1" fmla="*/ 2065762 h 3020147"/>
                <a:gd name="connsiteX2" fmla="*/ 75000 w 1908770"/>
                <a:gd name="connsiteY2" fmla="*/ 1694273 h 3020147"/>
                <a:gd name="connsiteX3" fmla="*/ 83621 w 1908770"/>
                <a:gd name="connsiteY3" fmla="*/ 1676378 h 3020147"/>
                <a:gd name="connsiteX4" fmla="*/ 81262 w 1908770"/>
                <a:gd name="connsiteY4" fmla="*/ 1676378 h 3020147"/>
                <a:gd name="connsiteX5" fmla="*/ 112668 w 1908770"/>
                <a:gd name="connsiteY5" fmla="*/ 1616079 h 3020147"/>
                <a:gd name="connsiteX6" fmla="*/ 115189 w 1908770"/>
                <a:gd name="connsiteY6" fmla="*/ 1610846 h 3020147"/>
                <a:gd name="connsiteX7" fmla="*/ 116624 w 1908770"/>
                <a:gd name="connsiteY7" fmla="*/ 1608484 h 3020147"/>
                <a:gd name="connsiteX8" fmla="*/ 954385 w 1908770"/>
                <a:gd name="connsiteY8" fmla="*/ 0 h 3020147"/>
                <a:gd name="connsiteX9" fmla="*/ 1792146 w 1908770"/>
                <a:gd name="connsiteY9" fmla="*/ 1608484 h 3020147"/>
                <a:gd name="connsiteX10" fmla="*/ 1793581 w 1908770"/>
                <a:gd name="connsiteY10" fmla="*/ 1610846 h 3020147"/>
                <a:gd name="connsiteX11" fmla="*/ 1796102 w 1908770"/>
                <a:gd name="connsiteY11" fmla="*/ 1616078 h 3020147"/>
                <a:gd name="connsiteX12" fmla="*/ 1827508 w 1908770"/>
                <a:gd name="connsiteY12" fmla="*/ 1676378 h 3020147"/>
                <a:gd name="connsiteX13" fmla="*/ 1825150 w 1908770"/>
                <a:gd name="connsiteY13" fmla="*/ 1676378 h 3020147"/>
                <a:gd name="connsiteX14" fmla="*/ 1833770 w 1908770"/>
                <a:gd name="connsiteY14" fmla="*/ 1694273 h 3020147"/>
                <a:gd name="connsiteX15" fmla="*/ 1908770 w 1908770"/>
                <a:gd name="connsiteY15" fmla="*/ 2065762 h 3020147"/>
                <a:gd name="connsiteX16" fmla="*/ 954385 w 1908770"/>
                <a:gd name="connsiteY16" fmla="*/ 3020147 h 302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8770" h="3020147">
                  <a:moveTo>
                    <a:pt x="954385" y="3020147"/>
                  </a:moveTo>
                  <a:cubicBezTo>
                    <a:pt x="427293" y="3020147"/>
                    <a:pt x="0" y="2592854"/>
                    <a:pt x="0" y="2065762"/>
                  </a:cubicBezTo>
                  <a:cubicBezTo>
                    <a:pt x="0" y="1933989"/>
                    <a:pt x="26706" y="1808454"/>
                    <a:pt x="75000" y="1694273"/>
                  </a:cubicBezTo>
                  <a:lnTo>
                    <a:pt x="83621" y="1676378"/>
                  </a:lnTo>
                  <a:lnTo>
                    <a:pt x="81262" y="1676378"/>
                  </a:lnTo>
                  <a:lnTo>
                    <a:pt x="112668" y="1616079"/>
                  </a:lnTo>
                  <a:lnTo>
                    <a:pt x="115189" y="1610846"/>
                  </a:lnTo>
                  <a:lnTo>
                    <a:pt x="116624" y="1608484"/>
                  </a:lnTo>
                  <a:lnTo>
                    <a:pt x="954385" y="0"/>
                  </a:lnTo>
                  <a:lnTo>
                    <a:pt x="1792146" y="1608484"/>
                  </a:lnTo>
                  <a:lnTo>
                    <a:pt x="1793581" y="1610846"/>
                  </a:lnTo>
                  <a:lnTo>
                    <a:pt x="1796102" y="1616078"/>
                  </a:lnTo>
                  <a:lnTo>
                    <a:pt x="1827508" y="1676378"/>
                  </a:lnTo>
                  <a:lnTo>
                    <a:pt x="1825150" y="1676378"/>
                  </a:lnTo>
                  <a:lnTo>
                    <a:pt x="1833770" y="1694273"/>
                  </a:lnTo>
                  <a:cubicBezTo>
                    <a:pt x="1882064" y="1808454"/>
                    <a:pt x="1908770" y="1933989"/>
                    <a:pt x="1908770" y="2065762"/>
                  </a:cubicBezTo>
                  <a:cubicBezTo>
                    <a:pt x="1908770" y="2592854"/>
                    <a:pt x="1481477" y="3020147"/>
                    <a:pt x="954385" y="302014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zh-CN" altLang="en-US" sz="3600" strike="noStrike" noProof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 rot="13500000" flipH="1">
              <a:off x="9792" y="3155"/>
              <a:ext cx="1759" cy="2783"/>
            </a:xfrm>
            <a:custGeom>
              <a:avLst/>
              <a:gdLst>
                <a:gd name="connsiteX0" fmla="*/ 954385 w 1908770"/>
                <a:gd name="connsiteY0" fmla="*/ 3020147 h 3020147"/>
                <a:gd name="connsiteX1" fmla="*/ 0 w 1908770"/>
                <a:gd name="connsiteY1" fmla="*/ 2065762 h 3020147"/>
                <a:gd name="connsiteX2" fmla="*/ 75000 w 1908770"/>
                <a:gd name="connsiteY2" fmla="*/ 1694273 h 3020147"/>
                <a:gd name="connsiteX3" fmla="*/ 83621 w 1908770"/>
                <a:gd name="connsiteY3" fmla="*/ 1676378 h 3020147"/>
                <a:gd name="connsiteX4" fmla="*/ 81262 w 1908770"/>
                <a:gd name="connsiteY4" fmla="*/ 1676378 h 3020147"/>
                <a:gd name="connsiteX5" fmla="*/ 112668 w 1908770"/>
                <a:gd name="connsiteY5" fmla="*/ 1616079 h 3020147"/>
                <a:gd name="connsiteX6" fmla="*/ 115189 w 1908770"/>
                <a:gd name="connsiteY6" fmla="*/ 1610846 h 3020147"/>
                <a:gd name="connsiteX7" fmla="*/ 116624 w 1908770"/>
                <a:gd name="connsiteY7" fmla="*/ 1608484 h 3020147"/>
                <a:gd name="connsiteX8" fmla="*/ 954385 w 1908770"/>
                <a:gd name="connsiteY8" fmla="*/ 0 h 3020147"/>
                <a:gd name="connsiteX9" fmla="*/ 1792146 w 1908770"/>
                <a:gd name="connsiteY9" fmla="*/ 1608484 h 3020147"/>
                <a:gd name="connsiteX10" fmla="*/ 1793581 w 1908770"/>
                <a:gd name="connsiteY10" fmla="*/ 1610846 h 3020147"/>
                <a:gd name="connsiteX11" fmla="*/ 1796102 w 1908770"/>
                <a:gd name="connsiteY11" fmla="*/ 1616078 h 3020147"/>
                <a:gd name="connsiteX12" fmla="*/ 1827508 w 1908770"/>
                <a:gd name="connsiteY12" fmla="*/ 1676378 h 3020147"/>
                <a:gd name="connsiteX13" fmla="*/ 1825150 w 1908770"/>
                <a:gd name="connsiteY13" fmla="*/ 1676378 h 3020147"/>
                <a:gd name="connsiteX14" fmla="*/ 1833770 w 1908770"/>
                <a:gd name="connsiteY14" fmla="*/ 1694273 h 3020147"/>
                <a:gd name="connsiteX15" fmla="*/ 1908770 w 1908770"/>
                <a:gd name="connsiteY15" fmla="*/ 2065762 h 3020147"/>
                <a:gd name="connsiteX16" fmla="*/ 954385 w 1908770"/>
                <a:gd name="connsiteY16" fmla="*/ 3020147 h 302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8770" h="3020147">
                  <a:moveTo>
                    <a:pt x="954385" y="3020147"/>
                  </a:moveTo>
                  <a:cubicBezTo>
                    <a:pt x="427293" y="3020147"/>
                    <a:pt x="0" y="2592854"/>
                    <a:pt x="0" y="2065762"/>
                  </a:cubicBezTo>
                  <a:cubicBezTo>
                    <a:pt x="0" y="1933989"/>
                    <a:pt x="26706" y="1808454"/>
                    <a:pt x="75000" y="1694273"/>
                  </a:cubicBezTo>
                  <a:lnTo>
                    <a:pt x="83621" y="1676378"/>
                  </a:lnTo>
                  <a:lnTo>
                    <a:pt x="81262" y="1676378"/>
                  </a:lnTo>
                  <a:lnTo>
                    <a:pt x="112668" y="1616079"/>
                  </a:lnTo>
                  <a:lnTo>
                    <a:pt x="115189" y="1610846"/>
                  </a:lnTo>
                  <a:lnTo>
                    <a:pt x="116624" y="1608484"/>
                  </a:lnTo>
                  <a:lnTo>
                    <a:pt x="954385" y="0"/>
                  </a:lnTo>
                  <a:lnTo>
                    <a:pt x="1792146" y="1608484"/>
                  </a:lnTo>
                  <a:lnTo>
                    <a:pt x="1793581" y="1610846"/>
                  </a:lnTo>
                  <a:lnTo>
                    <a:pt x="1796102" y="1616078"/>
                  </a:lnTo>
                  <a:lnTo>
                    <a:pt x="1827508" y="1676378"/>
                  </a:lnTo>
                  <a:lnTo>
                    <a:pt x="1825150" y="1676378"/>
                  </a:lnTo>
                  <a:lnTo>
                    <a:pt x="1833770" y="1694273"/>
                  </a:lnTo>
                  <a:cubicBezTo>
                    <a:pt x="1882064" y="1808454"/>
                    <a:pt x="1908770" y="1933989"/>
                    <a:pt x="1908770" y="2065762"/>
                  </a:cubicBezTo>
                  <a:cubicBezTo>
                    <a:pt x="1908770" y="2592854"/>
                    <a:pt x="1481477" y="3020147"/>
                    <a:pt x="954385" y="302014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zh-CN" altLang="en-US" sz="3600" strike="noStrike" noProof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rot="20700000">
              <a:off x="9113" y="5690"/>
              <a:ext cx="1759" cy="2783"/>
            </a:xfrm>
            <a:custGeom>
              <a:avLst/>
              <a:gdLst>
                <a:gd name="connsiteX0" fmla="*/ 954385 w 1908770"/>
                <a:gd name="connsiteY0" fmla="*/ 3020147 h 3020147"/>
                <a:gd name="connsiteX1" fmla="*/ 0 w 1908770"/>
                <a:gd name="connsiteY1" fmla="*/ 2065762 h 3020147"/>
                <a:gd name="connsiteX2" fmla="*/ 75000 w 1908770"/>
                <a:gd name="connsiteY2" fmla="*/ 1694273 h 3020147"/>
                <a:gd name="connsiteX3" fmla="*/ 83621 w 1908770"/>
                <a:gd name="connsiteY3" fmla="*/ 1676378 h 3020147"/>
                <a:gd name="connsiteX4" fmla="*/ 81262 w 1908770"/>
                <a:gd name="connsiteY4" fmla="*/ 1676378 h 3020147"/>
                <a:gd name="connsiteX5" fmla="*/ 112668 w 1908770"/>
                <a:gd name="connsiteY5" fmla="*/ 1616079 h 3020147"/>
                <a:gd name="connsiteX6" fmla="*/ 115189 w 1908770"/>
                <a:gd name="connsiteY6" fmla="*/ 1610846 h 3020147"/>
                <a:gd name="connsiteX7" fmla="*/ 116624 w 1908770"/>
                <a:gd name="connsiteY7" fmla="*/ 1608484 h 3020147"/>
                <a:gd name="connsiteX8" fmla="*/ 954385 w 1908770"/>
                <a:gd name="connsiteY8" fmla="*/ 0 h 3020147"/>
                <a:gd name="connsiteX9" fmla="*/ 1792146 w 1908770"/>
                <a:gd name="connsiteY9" fmla="*/ 1608484 h 3020147"/>
                <a:gd name="connsiteX10" fmla="*/ 1793581 w 1908770"/>
                <a:gd name="connsiteY10" fmla="*/ 1610846 h 3020147"/>
                <a:gd name="connsiteX11" fmla="*/ 1796102 w 1908770"/>
                <a:gd name="connsiteY11" fmla="*/ 1616078 h 3020147"/>
                <a:gd name="connsiteX12" fmla="*/ 1827508 w 1908770"/>
                <a:gd name="connsiteY12" fmla="*/ 1676378 h 3020147"/>
                <a:gd name="connsiteX13" fmla="*/ 1825150 w 1908770"/>
                <a:gd name="connsiteY13" fmla="*/ 1676378 h 3020147"/>
                <a:gd name="connsiteX14" fmla="*/ 1833770 w 1908770"/>
                <a:gd name="connsiteY14" fmla="*/ 1694273 h 3020147"/>
                <a:gd name="connsiteX15" fmla="*/ 1908770 w 1908770"/>
                <a:gd name="connsiteY15" fmla="*/ 2065762 h 3020147"/>
                <a:gd name="connsiteX16" fmla="*/ 954385 w 1908770"/>
                <a:gd name="connsiteY16" fmla="*/ 3020147 h 302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8770" h="3020147">
                  <a:moveTo>
                    <a:pt x="954385" y="3020147"/>
                  </a:moveTo>
                  <a:cubicBezTo>
                    <a:pt x="427293" y="3020147"/>
                    <a:pt x="0" y="2592854"/>
                    <a:pt x="0" y="2065762"/>
                  </a:cubicBezTo>
                  <a:cubicBezTo>
                    <a:pt x="0" y="1933989"/>
                    <a:pt x="26706" y="1808454"/>
                    <a:pt x="75000" y="1694273"/>
                  </a:cubicBezTo>
                  <a:lnTo>
                    <a:pt x="83621" y="1676378"/>
                  </a:lnTo>
                  <a:lnTo>
                    <a:pt x="81262" y="1676378"/>
                  </a:lnTo>
                  <a:lnTo>
                    <a:pt x="112668" y="1616079"/>
                  </a:lnTo>
                  <a:lnTo>
                    <a:pt x="115189" y="1610846"/>
                  </a:lnTo>
                  <a:lnTo>
                    <a:pt x="116624" y="1608484"/>
                  </a:lnTo>
                  <a:lnTo>
                    <a:pt x="954385" y="0"/>
                  </a:lnTo>
                  <a:lnTo>
                    <a:pt x="1792146" y="1608484"/>
                  </a:lnTo>
                  <a:lnTo>
                    <a:pt x="1793581" y="1610846"/>
                  </a:lnTo>
                  <a:lnTo>
                    <a:pt x="1796102" y="1616078"/>
                  </a:lnTo>
                  <a:lnTo>
                    <a:pt x="1827508" y="1676378"/>
                  </a:lnTo>
                  <a:lnTo>
                    <a:pt x="1825150" y="1676378"/>
                  </a:lnTo>
                  <a:lnTo>
                    <a:pt x="1833770" y="1694273"/>
                  </a:lnTo>
                  <a:cubicBezTo>
                    <a:pt x="1882064" y="1808454"/>
                    <a:pt x="1908770" y="1933989"/>
                    <a:pt x="1908770" y="2065762"/>
                  </a:cubicBezTo>
                  <a:cubicBezTo>
                    <a:pt x="1908770" y="2592854"/>
                    <a:pt x="1481477" y="3020147"/>
                    <a:pt x="954385" y="302014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zh-CN" altLang="en-US" sz="3600" strike="noStrike" noProof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 rot="9900000" flipH="1">
              <a:off x="8328" y="2763"/>
              <a:ext cx="1759" cy="2783"/>
            </a:xfrm>
            <a:custGeom>
              <a:avLst/>
              <a:gdLst>
                <a:gd name="connsiteX0" fmla="*/ 954385 w 1908770"/>
                <a:gd name="connsiteY0" fmla="*/ 3020147 h 3020147"/>
                <a:gd name="connsiteX1" fmla="*/ 0 w 1908770"/>
                <a:gd name="connsiteY1" fmla="*/ 2065762 h 3020147"/>
                <a:gd name="connsiteX2" fmla="*/ 75000 w 1908770"/>
                <a:gd name="connsiteY2" fmla="*/ 1694273 h 3020147"/>
                <a:gd name="connsiteX3" fmla="*/ 83621 w 1908770"/>
                <a:gd name="connsiteY3" fmla="*/ 1676378 h 3020147"/>
                <a:gd name="connsiteX4" fmla="*/ 81262 w 1908770"/>
                <a:gd name="connsiteY4" fmla="*/ 1676378 h 3020147"/>
                <a:gd name="connsiteX5" fmla="*/ 112668 w 1908770"/>
                <a:gd name="connsiteY5" fmla="*/ 1616079 h 3020147"/>
                <a:gd name="connsiteX6" fmla="*/ 115189 w 1908770"/>
                <a:gd name="connsiteY6" fmla="*/ 1610846 h 3020147"/>
                <a:gd name="connsiteX7" fmla="*/ 116624 w 1908770"/>
                <a:gd name="connsiteY7" fmla="*/ 1608484 h 3020147"/>
                <a:gd name="connsiteX8" fmla="*/ 954385 w 1908770"/>
                <a:gd name="connsiteY8" fmla="*/ 0 h 3020147"/>
                <a:gd name="connsiteX9" fmla="*/ 1792146 w 1908770"/>
                <a:gd name="connsiteY9" fmla="*/ 1608484 h 3020147"/>
                <a:gd name="connsiteX10" fmla="*/ 1793581 w 1908770"/>
                <a:gd name="connsiteY10" fmla="*/ 1610846 h 3020147"/>
                <a:gd name="connsiteX11" fmla="*/ 1796102 w 1908770"/>
                <a:gd name="connsiteY11" fmla="*/ 1616078 h 3020147"/>
                <a:gd name="connsiteX12" fmla="*/ 1827508 w 1908770"/>
                <a:gd name="connsiteY12" fmla="*/ 1676378 h 3020147"/>
                <a:gd name="connsiteX13" fmla="*/ 1825150 w 1908770"/>
                <a:gd name="connsiteY13" fmla="*/ 1676378 h 3020147"/>
                <a:gd name="connsiteX14" fmla="*/ 1833770 w 1908770"/>
                <a:gd name="connsiteY14" fmla="*/ 1694273 h 3020147"/>
                <a:gd name="connsiteX15" fmla="*/ 1908770 w 1908770"/>
                <a:gd name="connsiteY15" fmla="*/ 2065762 h 3020147"/>
                <a:gd name="connsiteX16" fmla="*/ 954385 w 1908770"/>
                <a:gd name="connsiteY16" fmla="*/ 3020147 h 302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8770" h="3020147">
                  <a:moveTo>
                    <a:pt x="954385" y="3020147"/>
                  </a:moveTo>
                  <a:cubicBezTo>
                    <a:pt x="427293" y="3020147"/>
                    <a:pt x="0" y="2592854"/>
                    <a:pt x="0" y="2065762"/>
                  </a:cubicBezTo>
                  <a:cubicBezTo>
                    <a:pt x="0" y="1933989"/>
                    <a:pt x="26706" y="1808454"/>
                    <a:pt x="75000" y="1694273"/>
                  </a:cubicBezTo>
                  <a:lnTo>
                    <a:pt x="83621" y="1676378"/>
                  </a:lnTo>
                  <a:lnTo>
                    <a:pt x="81262" y="1676378"/>
                  </a:lnTo>
                  <a:lnTo>
                    <a:pt x="112668" y="1616079"/>
                  </a:lnTo>
                  <a:lnTo>
                    <a:pt x="115189" y="1610846"/>
                  </a:lnTo>
                  <a:lnTo>
                    <a:pt x="116624" y="1608484"/>
                  </a:lnTo>
                  <a:lnTo>
                    <a:pt x="954385" y="0"/>
                  </a:lnTo>
                  <a:lnTo>
                    <a:pt x="1792146" y="1608484"/>
                  </a:lnTo>
                  <a:lnTo>
                    <a:pt x="1793581" y="1610846"/>
                  </a:lnTo>
                  <a:lnTo>
                    <a:pt x="1796102" y="1616078"/>
                  </a:lnTo>
                  <a:lnTo>
                    <a:pt x="1827508" y="1676378"/>
                  </a:lnTo>
                  <a:lnTo>
                    <a:pt x="1825150" y="1676378"/>
                  </a:lnTo>
                  <a:lnTo>
                    <a:pt x="1833770" y="1694273"/>
                  </a:lnTo>
                  <a:cubicBezTo>
                    <a:pt x="1882064" y="1808454"/>
                    <a:pt x="1908770" y="1933989"/>
                    <a:pt x="1908770" y="2065762"/>
                  </a:cubicBezTo>
                  <a:cubicBezTo>
                    <a:pt x="1908770" y="2592854"/>
                    <a:pt x="1481477" y="3020147"/>
                    <a:pt x="954385" y="302014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zh-CN" altLang="en-US" sz="3600" strike="noStrike" noProof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6747" name="矩形 13"/>
            <p:cNvSpPr/>
            <p:nvPr/>
          </p:nvSpPr>
          <p:spPr>
            <a:xfrm>
              <a:off x="4566" y="2087"/>
              <a:ext cx="4538" cy="14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zh-CN" altLang="en-US" b="1" dirty="0">
                  <a:solidFill>
                    <a:srgbClr val="0070C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面向金融领域</a:t>
              </a:r>
            </a:p>
            <a:p>
              <a:pPr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根据金融领域规范</a:t>
              </a:r>
            </a:p>
            <a:p>
              <a:pPr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进行定制</a:t>
              </a:r>
            </a:p>
          </p:txBody>
        </p:sp>
        <p:sp>
          <p:nvSpPr>
            <p:cNvPr id="116748" name="矩形 14"/>
            <p:cNvSpPr/>
            <p:nvPr/>
          </p:nvSpPr>
          <p:spPr>
            <a:xfrm>
              <a:off x="3029" y="4181"/>
              <a:ext cx="3678" cy="17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r"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zh-CN" altLang="en-US" b="1" dirty="0">
                  <a:solidFill>
                    <a:srgbClr val="0070C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应用广泛</a:t>
              </a:r>
            </a:p>
            <a:p>
              <a:pPr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广泛应用于财付通、微信支付、理财通、微证券等核心数据库集群系统</a:t>
              </a:r>
            </a:p>
          </p:txBody>
        </p:sp>
        <p:sp>
          <p:nvSpPr>
            <p:cNvPr id="116749" name="矩形 15"/>
            <p:cNvSpPr/>
            <p:nvPr/>
          </p:nvSpPr>
          <p:spPr>
            <a:xfrm>
              <a:off x="3301" y="6432"/>
              <a:ext cx="3678" cy="14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r"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zh-CN" altLang="en-US" b="1" dirty="0">
                  <a:solidFill>
                    <a:srgbClr val="0070C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自主可控</a:t>
              </a:r>
            </a:p>
            <a:p>
              <a:pPr algn="r"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自研代码</a:t>
              </a:r>
            </a:p>
            <a:p>
              <a:pPr algn="r"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安全可控</a:t>
              </a:r>
            </a:p>
          </p:txBody>
        </p:sp>
        <p:sp>
          <p:nvSpPr>
            <p:cNvPr id="116750" name="矩形 16"/>
            <p:cNvSpPr/>
            <p:nvPr/>
          </p:nvSpPr>
          <p:spPr>
            <a:xfrm>
              <a:off x="12266" y="2906"/>
              <a:ext cx="3678" cy="14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zh-CN" altLang="en-US" b="1" dirty="0">
                  <a:solidFill>
                    <a:srgbClr val="0070C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数据可靠</a:t>
              </a:r>
            </a:p>
            <a:p>
              <a:pPr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多副本保障</a:t>
              </a:r>
            </a:p>
            <a:p>
              <a:pPr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支持跨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IDC</a:t>
              </a: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架构</a:t>
              </a:r>
            </a:p>
          </p:txBody>
        </p:sp>
        <p:sp>
          <p:nvSpPr>
            <p:cNvPr id="116751" name="矩形 17"/>
            <p:cNvSpPr/>
            <p:nvPr/>
          </p:nvSpPr>
          <p:spPr>
            <a:xfrm>
              <a:off x="12499" y="4905"/>
              <a:ext cx="3678" cy="100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zh-CN" altLang="en-US" b="1" dirty="0">
                  <a:solidFill>
                    <a:srgbClr val="0070C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数据一致性</a:t>
              </a:r>
            </a:p>
            <a:p>
              <a:pPr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确保集群数据不丢失</a:t>
              </a:r>
            </a:p>
          </p:txBody>
        </p:sp>
        <p:sp>
          <p:nvSpPr>
            <p:cNvPr id="116752" name="矩形 18"/>
            <p:cNvSpPr/>
            <p:nvPr/>
          </p:nvSpPr>
          <p:spPr>
            <a:xfrm>
              <a:off x="11505" y="7156"/>
              <a:ext cx="4037" cy="17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zh-CN" altLang="en-US" b="1" dirty="0">
                  <a:solidFill>
                    <a:srgbClr val="0070C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开源数据库</a:t>
              </a:r>
            </a:p>
            <a:p>
              <a:pPr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基于最为流行的开源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MySQL</a:t>
              </a: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数据库系统、原版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MySQL</a:t>
              </a: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、无需定制开发</a:t>
              </a:r>
            </a:p>
          </p:txBody>
        </p:sp>
        <p:sp>
          <p:nvSpPr>
            <p:cNvPr id="23" name="椭圆 22"/>
            <p:cNvSpPr/>
            <p:nvPr/>
          </p:nvSpPr>
          <p:spPr>
            <a:xfrm>
              <a:off x="8519" y="3067"/>
              <a:ext cx="1093" cy="1093"/>
            </a:xfrm>
            <a:prstGeom prst="ellipse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zh-CN" sz="3600" strike="noStrike" noProof="1">
                  <a:solidFill>
                    <a:srgbClr val="0070C0"/>
                  </a:solidFill>
                  <a:latin typeface="+mj-lt"/>
                </a:rPr>
                <a:t>1</a:t>
              </a:r>
            </a:p>
          </p:txBody>
        </p:sp>
        <p:sp>
          <p:nvSpPr>
            <p:cNvPr id="24" name="椭圆 23"/>
            <p:cNvSpPr/>
            <p:nvPr/>
          </p:nvSpPr>
          <p:spPr>
            <a:xfrm>
              <a:off x="10484" y="3613"/>
              <a:ext cx="1093" cy="1093"/>
            </a:xfrm>
            <a:prstGeom prst="ellipse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zh-CN" sz="3600" strike="noStrike" noProof="1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35" name="椭圆 34"/>
            <p:cNvSpPr/>
            <p:nvPr/>
          </p:nvSpPr>
          <p:spPr>
            <a:xfrm>
              <a:off x="11006" y="5585"/>
              <a:ext cx="1093" cy="1093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zh-CN" sz="3600" strike="noStrike" noProof="1">
                  <a:solidFill>
                    <a:srgbClr val="0070C0"/>
                  </a:solidFill>
                  <a:latin typeface="+mj-lt"/>
                </a:rPr>
                <a:t>3</a:t>
              </a:r>
            </a:p>
          </p:txBody>
        </p:sp>
        <p:sp>
          <p:nvSpPr>
            <p:cNvPr id="36" name="椭圆 35"/>
            <p:cNvSpPr/>
            <p:nvPr/>
          </p:nvSpPr>
          <p:spPr>
            <a:xfrm>
              <a:off x="7097" y="4537"/>
              <a:ext cx="1093" cy="1093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zh-CN" sz="3600" strike="noStrike" noProof="1">
                  <a:solidFill>
                    <a:srgbClr val="0070C0"/>
                  </a:solidFill>
                  <a:latin typeface="+mj-lt"/>
                </a:rPr>
                <a:t>6</a:t>
              </a:r>
            </a:p>
          </p:txBody>
        </p:sp>
        <p:sp>
          <p:nvSpPr>
            <p:cNvPr id="37" name="椭圆 36"/>
            <p:cNvSpPr/>
            <p:nvPr/>
          </p:nvSpPr>
          <p:spPr>
            <a:xfrm>
              <a:off x="7644" y="6520"/>
              <a:ext cx="1093" cy="1093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zh-CN" sz="3600" strike="noStrike" noProof="1">
                  <a:solidFill>
                    <a:srgbClr val="0070C0"/>
                  </a:solidFill>
                  <a:latin typeface="+mj-lt"/>
                </a:rPr>
                <a:t>5</a:t>
              </a:r>
            </a:p>
          </p:txBody>
        </p:sp>
        <p:sp>
          <p:nvSpPr>
            <p:cNvPr id="38" name="椭圆 37"/>
            <p:cNvSpPr/>
            <p:nvPr/>
          </p:nvSpPr>
          <p:spPr>
            <a:xfrm>
              <a:off x="9566" y="7051"/>
              <a:ext cx="1093" cy="1093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zh-CN" sz="3600" strike="noStrike" noProof="1">
                  <a:solidFill>
                    <a:srgbClr val="0070C0"/>
                  </a:solidFill>
                  <a:latin typeface="+mj-lt"/>
                </a:rPr>
                <a:t>4</a:t>
              </a:r>
            </a:p>
          </p:txBody>
        </p:sp>
        <p:sp>
          <p:nvSpPr>
            <p:cNvPr id="116759" name="Freeform 257"/>
            <p:cNvSpPr>
              <a:spLocks noEditPoints="1"/>
            </p:cNvSpPr>
            <p:nvPr/>
          </p:nvSpPr>
          <p:spPr>
            <a:xfrm>
              <a:off x="14816" y="1885"/>
              <a:ext cx="1452" cy="1077"/>
            </a:xfrm>
            <a:custGeom>
              <a:avLst/>
              <a:gdLst/>
              <a:ahLst/>
              <a:cxnLst>
                <a:cxn ang="0">
                  <a:pos x="1327" y="390"/>
                </a:cxn>
                <a:cxn ang="0">
                  <a:pos x="1311" y="452"/>
                </a:cxn>
                <a:cxn ang="0">
                  <a:pos x="1249" y="561"/>
                </a:cxn>
                <a:cxn ang="0">
                  <a:pos x="1108" y="624"/>
                </a:cxn>
                <a:cxn ang="0">
                  <a:pos x="1014" y="593"/>
                </a:cxn>
                <a:cxn ang="0">
                  <a:pos x="952" y="483"/>
                </a:cxn>
                <a:cxn ang="0">
                  <a:pos x="921" y="390"/>
                </a:cxn>
                <a:cxn ang="0">
                  <a:pos x="936" y="374"/>
                </a:cxn>
                <a:cxn ang="0">
                  <a:pos x="968" y="202"/>
                </a:cxn>
                <a:cxn ang="0">
                  <a:pos x="1264" y="202"/>
                </a:cxn>
                <a:cxn ang="0">
                  <a:pos x="1311" y="327"/>
                </a:cxn>
                <a:cxn ang="0">
                  <a:pos x="655" y="515"/>
                </a:cxn>
                <a:cxn ang="0">
                  <a:pos x="468" y="686"/>
                </a:cxn>
                <a:cxn ang="0">
                  <a:pos x="374" y="655"/>
                </a:cxn>
                <a:cxn ang="0">
                  <a:pos x="234" y="515"/>
                </a:cxn>
                <a:cxn ang="0">
                  <a:pos x="156" y="249"/>
                </a:cxn>
                <a:cxn ang="0">
                  <a:pos x="218" y="62"/>
                </a:cxn>
                <a:cxn ang="0">
                  <a:pos x="562" y="0"/>
                </a:cxn>
                <a:cxn ang="0">
                  <a:pos x="686" y="78"/>
                </a:cxn>
                <a:cxn ang="0">
                  <a:pos x="749" y="515"/>
                </a:cxn>
                <a:cxn ang="0">
                  <a:pos x="640" y="702"/>
                </a:cxn>
                <a:cxn ang="0">
                  <a:pos x="718" y="733"/>
                </a:cxn>
                <a:cxn ang="0">
                  <a:pos x="874" y="920"/>
                </a:cxn>
                <a:cxn ang="0">
                  <a:pos x="15" y="1077"/>
                </a:cxn>
                <a:cxn ang="0">
                  <a:pos x="31" y="874"/>
                </a:cxn>
                <a:cxn ang="0">
                  <a:pos x="249" y="702"/>
                </a:cxn>
                <a:cxn ang="0">
                  <a:pos x="577" y="952"/>
                </a:cxn>
                <a:cxn ang="0">
                  <a:pos x="640" y="702"/>
                </a:cxn>
                <a:cxn ang="0">
                  <a:pos x="374" y="312"/>
                </a:cxn>
                <a:cxn ang="0">
                  <a:pos x="281" y="359"/>
                </a:cxn>
                <a:cxn ang="0">
                  <a:pos x="312" y="515"/>
                </a:cxn>
                <a:cxn ang="0">
                  <a:pos x="452" y="624"/>
                </a:cxn>
                <a:cxn ang="0">
                  <a:pos x="624" y="437"/>
                </a:cxn>
                <a:cxn ang="0">
                  <a:pos x="624" y="327"/>
                </a:cxn>
                <a:cxn ang="0">
                  <a:pos x="1155" y="655"/>
                </a:cxn>
                <a:cxn ang="0">
                  <a:pos x="1108" y="702"/>
                </a:cxn>
                <a:cxn ang="0">
                  <a:pos x="889" y="671"/>
                </a:cxn>
                <a:cxn ang="0">
                  <a:pos x="874" y="796"/>
                </a:cxn>
                <a:cxn ang="0">
                  <a:pos x="1452" y="936"/>
                </a:cxn>
                <a:cxn ang="0">
                  <a:pos x="1358" y="655"/>
                </a:cxn>
                <a:cxn ang="0">
                  <a:pos x="1155" y="686"/>
                </a:cxn>
                <a:cxn ang="0">
                  <a:pos x="1249" y="343"/>
                </a:cxn>
                <a:cxn ang="0">
                  <a:pos x="1077" y="327"/>
                </a:cxn>
                <a:cxn ang="0">
                  <a:pos x="999" y="343"/>
                </a:cxn>
                <a:cxn ang="0">
                  <a:pos x="968" y="405"/>
                </a:cxn>
                <a:cxn ang="0">
                  <a:pos x="952" y="405"/>
                </a:cxn>
                <a:cxn ang="0">
                  <a:pos x="983" y="468"/>
                </a:cxn>
                <a:cxn ang="0">
                  <a:pos x="1014" y="546"/>
                </a:cxn>
                <a:cxn ang="0">
                  <a:pos x="1108" y="593"/>
                </a:cxn>
                <a:cxn ang="0">
                  <a:pos x="1202" y="577"/>
                </a:cxn>
                <a:cxn ang="0">
                  <a:pos x="1264" y="468"/>
                </a:cxn>
                <a:cxn ang="0">
                  <a:pos x="1280" y="452"/>
                </a:cxn>
                <a:cxn ang="0">
                  <a:pos x="1280" y="405"/>
                </a:cxn>
                <a:cxn ang="0">
                  <a:pos x="1264" y="390"/>
                </a:cxn>
              </a:cxnLst>
              <a:rect l="0" t="0" r="0" b="0"/>
              <a:pathLst>
                <a:path w="186" h="138">
                  <a:moveTo>
                    <a:pt x="168" y="48"/>
                  </a:moveTo>
                  <a:lnTo>
                    <a:pt x="168" y="48"/>
                  </a:lnTo>
                  <a:lnTo>
                    <a:pt x="168" y="50"/>
                  </a:lnTo>
                  <a:lnTo>
                    <a:pt x="170" y="50"/>
                  </a:lnTo>
                  <a:lnTo>
                    <a:pt x="170" y="50"/>
                  </a:lnTo>
                  <a:lnTo>
                    <a:pt x="170" y="50"/>
                  </a:lnTo>
                  <a:lnTo>
                    <a:pt x="168" y="58"/>
                  </a:lnTo>
                  <a:lnTo>
                    <a:pt x="168" y="58"/>
                  </a:lnTo>
                  <a:lnTo>
                    <a:pt x="164" y="62"/>
                  </a:lnTo>
                  <a:lnTo>
                    <a:pt x="164" y="62"/>
                  </a:lnTo>
                  <a:lnTo>
                    <a:pt x="160" y="72"/>
                  </a:lnTo>
                  <a:lnTo>
                    <a:pt x="160" y="72"/>
                  </a:lnTo>
                  <a:lnTo>
                    <a:pt x="158" y="76"/>
                  </a:lnTo>
                  <a:lnTo>
                    <a:pt x="152" y="80"/>
                  </a:lnTo>
                  <a:lnTo>
                    <a:pt x="15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34" y="80"/>
                  </a:lnTo>
                  <a:lnTo>
                    <a:pt x="134" y="80"/>
                  </a:lnTo>
                  <a:lnTo>
                    <a:pt x="130" y="76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2" y="62"/>
                  </a:lnTo>
                  <a:lnTo>
                    <a:pt x="122" y="62"/>
                  </a:lnTo>
                  <a:lnTo>
                    <a:pt x="120" y="58"/>
                  </a:lnTo>
                  <a:lnTo>
                    <a:pt x="120" y="58"/>
                  </a:lnTo>
                  <a:lnTo>
                    <a:pt x="118" y="50"/>
                  </a:lnTo>
                  <a:lnTo>
                    <a:pt x="118" y="50"/>
                  </a:lnTo>
                  <a:lnTo>
                    <a:pt x="118" y="50"/>
                  </a:lnTo>
                  <a:lnTo>
                    <a:pt x="118" y="50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0" y="34"/>
                  </a:lnTo>
                  <a:lnTo>
                    <a:pt x="120" y="30"/>
                  </a:lnTo>
                  <a:lnTo>
                    <a:pt x="124" y="26"/>
                  </a:lnTo>
                  <a:lnTo>
                    <a:pt x="124" y="26"/>
                  </a:lnTo>
                  <a:lnTo>
                    <a:pt x="132" y="22"/>
                  </a:lnTo>
                  <a:lnTo>
                    <a:pt x="144" y="20"/>
                  </a:lnTo>
                  <a:lnTo>
                    <a:pt x="154" y="22"/>
                  </a:lnTo>
                  <a:lnTo>
                    <a:pt x="162" y="26"/>
                  </a:lnTo>
                  <a:lnTo>
                    <a:pt x="162" y="26"/>
                  </a:lnTo>
                  <a:lnTo>
                    <a:pt x="166" y="30"/>
                  </a:lnTo>
                  <a:lnTo>
                    <a:pt x="168" y="36"/>
                  </a:lnTo>
                  <a:lnTo>
                    <a:pt x="168" y="42"/>
                  </a:lnTo>
                  <a:lnTo>
                    <a:pt x="168" y="48"/>
                  </a:lnTo>
                  <a:lnTo>
                    <a:pt x="168" y="48"/>
                  </a:lnTo>
                  <a:close/>
                  <a:moveTo>
                    <a:pt x="84" y="66"/>
                  </a:moveTo>
                  <a:lnTo>
                    <a:pt x="84" y="66"/>
                  </a:lnTo>
                  <a:lnTo>
                    <a:pt x="80" y="74"/>
                  </a:lnTo>
                  <a:lnTo>
                    <a:pt x="76" y="80"/>
                  </a:lnTo>
                  <a:lnTo>
                    <a:pt x="68" y="84"/>
                  </a:lnTo>
                  <a:lnTo>
                    <a:pt x="60" y="88"/>
                  </a:lnTo>
                  <a:lnTo>
                    <a:pt x="58" y="88"/>
                  </a:lnTo>
                  <a:lnTo>
                    <a:pt x="58" y="88"/>
                  </a:lnTo>
                  <a:lnTo>
                    <a:pt x="58" y="88"/>
                  </a:lnTo>
                  <a:lnTo>
                    <a:pt x="48" y="84"/>
                  </a:lnTo>
                  <a:lnTo>
                    <a:pt x="40" y="80"/>
                  </a:lnTo>
                  <a:lnTo>
                    <a:pt x="34" y="74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8" y="50"/>
                  </a:lnTo>
                  <a:lnTo>
                    <a:pt x="20" y="32"/>
                  </a:lnTo>
                  <a:lnTo>
                    <a:pt x="24" y="16"/>
                  </a:lnTo>
                  <a:lnTo>
                    <a:pt x="26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34" y="4"/>
                  </a:lnTo>
                  <a:lnTo>
                    <a:pt x="42" y="2"/>
                  </a:lnTo>
                  <a:lnTo>
                    <a:pt x="56" y="0"/>
                  </a:lnTo>
                  <a:lnTo>
                    <a:pt x="72" y="0"/>
                  </a:lnTo>
                  <a:lnTo>
                    <a:pt x="80" y="4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8" y="10"/>
                  </a:lnTo>
                  <a:lnTo>
                    <a:pt x="92" y="16"/>
                  </a:lnTo>
                  <a:lnTo>
                    <a:pt x="96" y="32"/>
                  </a:lnTo>
                  <a:lnTo>
                    <a:pt x="98" y="48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84" y="66"/>
                  </a:lnTo>
                  <a:lnTo>
                    <a:pt x="84" y="66"/>
                  </a:lnTo>
                  <a:close/>
                  <a:moveTo>
                    <a:pt x="82" y="90"/>
                  </a:moveTo>
                  <a:lnTo>
                    <a:pt x="82" y="90"/>
                  </a:lnTo>
                  <a:lnTo>
                    <a:pt x="84" y="90"/>
                  </a:lnTo>
                  <a:lnTo>
                    <a:pt x="84" y="90"/>
                  </a:lnTo>
                  <a:lnTo>
                    <a:pt x="92" y="94"/>
                  </a:lnTo>
                  <a:lnTo>
                    <a:pt x="100" y="100"/>
                  </a:lnTo>
                  <a:lnTo>
                    <a:pt x="104" y="106"/>
                  </a:lnTo>
                  <a:lnTo>
                    <a:pt x="110" y="112"/>
                  </a:lnTo>
                  <a:lnTo>
                    <a:pt x="112" y="118"/>
                  </a:lnTo>
                  <a:lnTo>
                    <a:pt x="114" y="126"/>
                  </a:lnTo>
                  <a:lnTo>
                    <a:pt x="114" y="138"/>
                  </a:lnTo>
                  <a:lnTo>
                    <a:pt x="114" y="138"/>
                  </a:lnTo>
                  <a:lnTo>
                    <a:pt x="2" y="138"/>
                  </a:lnTo>
                  <a:lnTo>
                    <a:pt x="2" y="138"/>
                  </a:lnTo>
                  <a:lnTo>
                    <a:pt x="0" y="126"/>
                  </a:lnTo>
                  <a:lnTo>
                    <a:pt x="2" y="120"/>
                  </a:lnTo>
                  <a:lnTo>
                    <a:pt x="4" y="112"/>
                  </a:lnTo>
                  <a:lnTo>
                    <a:pt x="8" y="106"/>
                  </a:lnTo>
                  <a:lnTo>
                    <a:pt x="14" y="100"/>
                  </a:lnTo>
                  <a:lnTo>
                    <a:pt x="22" y="94"/>
                  </a:lnTo>
                  <a:lnTo>
                    <a:pt x="32" y="90"/>
                  </a:lnTo>
                  <a:lnTo>
                    <a:pt x="42" y="122"/>
                  </a:lnTo>
                  <a:lnTo>
                    <a:pt x="42" y="122"/>
                  </a:lnTo>
                  <a:lnTo>
                    <a:pt x="58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84" y="90"/>
                  </a:lnTo>
                  <a:lnTo>
                    <a:pt x="82" y="90"/>
                  </a:lnTo>
                  <a:lnTo>
                    <a:pt x="82" y="90"/>
                  </a:lnTo>
                  <a:close/>
                  <a:moveTo>
                    <a:pt x="80" y="38"/>
                  </a:moveTo>
                  <a:lnTo>
                    <a:pt x="80" y="38"/>
                  </a:lnTo>
                  <a:lnTo>
                    <a:pt x="60" y="40"/>
                  </a:lnTo>
                  <a:lnTo>
                    <a:pt x="48" y="40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60"/>
                  </a:lnTo>
                  <a:lnTo>
                    <a:pt x="40" y="66"/>
                  </a:lnTo>
                  <a:lnTo>
                    <a:pt x="44" y="72"/>
                  </a:lnTo>
                  <a:lnTo>
                    <a:pt x="50" y="78"/>
                  </a:lnTo>
                  <a:lnTo>
                    <a:pt x="58" y="80"/>
                  </a:lnTo>
                  <a:lnTo>
                    <a:pt x="58" y="80"/>
                  </a:lnTo>
                  <a:lnTo>
                    <a:pt x="66" y="76"/>
                  </a:lnTo>
                  <a:lnTo>
                    <a:pt x="74" y="70"/>
                  </a:lnTo>
                  <a:lnTo>
                    <a:pt x="78" y="64"/>
                  </a:lnTo>
                  <a:lnTo>
                    <a:pt x="80" y="56"/>
                  </a:lnTo>
                  <a:lnTo>
                    <a:pt x="80" y="56"/>
                  </a:lnTo>
                  <a:lnTo>
                    <a:pt x="80" y="56"/>
                  </a:lnTo>
                  <a:lnTo>
                    <a:pt x="82" y="50"/>
                  </a:lnTo>
                  <a:lnTo>
                    <a:pt x="80" y="42"/>
                  </a:lnTo>
                  <a:lnTo>
                    <a:pt x="80" y="42"/>
                  </a:lnTo>
                  <a:lnTo>
                    <a:pt x="80" y="38"/>
                  </a:lnTo>
                  <a:lnTo>
                    <a:pt x="80" y="38"/>
                  </a:lnTo>
                  <a:close/>
                  <a:moveTo>
                    <a:pt x="148" y="84"/>
                  </a:moveTo>
                  <a:lnTo>
                    <a:pt x="148" y="84"/>
                  </a:lnTo>
                  <a:lnTo>
                    <a:pt x="142" y="84"/>
                  </a:lnTo>
                  <a:lnTo>
                    <a:pt x="140" y="88"/>
                  </a:lnTo>
                  <a:lnTo>
                    <a:pt x="142" y="90"/>
                  </a:lnTo>
                  <a:lnTo>
                    <a:pt x="140" y="106"/>
                  </a:lnTo>
                  <a:lnTo>
                    <a:pt x="128" y="86"/>
                  </a:lnTo>
                  <a:lnTo>
                    <a:pt x="114" y="86"/>
                  </a:lnTo>
                  <a:lnTo>
                    <a:pt x="114" y="86"/>
                  </a:lnTo>
                  <a:lnTo>
                    <a:pt x="110" y="90"/>
                  </a:lnTo>
                  <a:lnTo>
                    <a:pt x="106" y="96"/>
                  </a:lnTo>
                  <a:lnTo>
                    <a:pt x="106" y="96"/>
                  </a:lnTo>
                  <a:lnTo>
                    <a:pt x="112" y="102"/>
                  </a:lnTo>
                  <a:lnTo>
                    <a:pt x="116" y="108"/>
                  </a:lnTo>
                  <a:lnTo>
                    <a:pt x="122" y="120"/>
                  </a:lnTo>
                  <a:lnTo>
                    <a:pt x="186" y="120"/>
                  </a:lnTo>
                  <a:lnTo>
                    <a:pt x="186" y="120"/>
                  </a:lnTo>
                  <a:lnTo>
                    <a:pt x="184" y="110"/>
                  </a:lnTo>
                  <a:lnTo>
                    <a:pt x="182" y="100"/>
                  </a:lnTo>
                  <a:lnTo>
                    <a:pt x="178" y="92"/>
                  </a:lnTo>
                  <a:lnTo>
                    <a:pt x="174" y="84"/>
                  </a:lnTo>
                  <a:lnTo>
                    <a:pt x="158" y="86"/>
                  </a:lnTo>
                  <a:lnTo>
                    <a:pt x="150" y="106"/>
                  </a:lnTo>
                  <a:lnTo>
                    <a:pt x="146" y="90"/>
                  </a:lnTo>
                  <a:lnTo>
                    <a:pt x="148" y="88"/>
                  </a:lnTo>
                  <a:lnTo>
                    <a:pt x="148" y="84"/>
                  </a:lnTo>
                  <a:lnTo>
                    <a:pt x="148" y="84"/>
                  </a:lnTo>
                  <a:close/>
                  <a:moveTo>
                    <a:pt x="160" y="44"/>
                  </a:moveTo>
                  <a:lnTo>
                    <a:pt x="160" y="44"/>
                  </a:lnTo>
                  <a:lnTo>
                    <a:pt x="150" y="46"/>
                  </a:lnTo>
                  <a:lnTo>
                    <a:pt x="144" y="44"/>
                  </a:lnTo>
                  <a:lnTo>
                    <a:pt x="138" y="42"/>
                  </a:lnTo>
                  <a:lnTo>
                    <a:pt x="138" y="42"/>
                  </a:lnTo>
                  <a:lnTo>
                    <a:pt x="136" y="42"/>
                  </a:lnTo>
                  <a:lnTo>
                    <a:pt x="134" y="42"/>
                  </a:lnTo>
                  <a:lnTo>
                    <a:pt x="128" y="44"/>
                  </a:lnTo>
                  <a:lnTo>
                    <a:pt x="128" y="44"/>
                  </a:lnTo>
                  <a:lnTo>
                    <a:pt x="126" y="50"/>
                  </a:lnTo>
                  <a:lnTo>
                    <a:pt x="126" y="52"/>
                  </a:lnTo>
                  <a:lnTo>
                    <a:pt x="124" y="52"/>
                  </a:lnTo>
                  <a:lnTo>
                    <a:pt x="124" y="52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24" y="58"/>
                  </a:lnTo>
                  <a:lnTo>
                    <a:pt x="124" y="58"/>
                  </a:lnTo>
                  <a:lnTo>
                    <a:pt x="126" y="60"/>
                  </a:lnTo>
                  <a:lnTo>
                    <a:pt x="126" y="60"/>
                  </a:lnTo>
                  <a:lnTo>
                    <a:pt x="126" y="60"/>
                  </a:lnTo>
                  <a:lnTo>
                    <a:pt x="126" y="60"/>
                  </a:lnTo>
                  <a:lnTo>
                    <a:pt x="130" y="70"/>
                  </a:lnTo>
                  <a:lnTo>
                    <a:pt x="130" y="70"/>
                  </a:lnTo>
                  <a:lnTo>
                    <a:pt x="132" y="74"/>
                  </a:lnTo>
                  <a:lnTo>
                    <a:pt x="136" y="76"/>
                  </a:lnTo>
                  <a:lnTo>
                    <a:pt x="136" y="76"/>
                  </a:lnTo>
                  <a:lnTo>
                    <a:pt x="142" y="76"/>
                  </a:lnTo>
                  <a:lnTo>
                    <a:pt x="142" y="76"/>
                  </a:lnTo>
                  <a:lnTo>
                    <a:pt x="152" y="76"/>
                  </a:lnTo>
                  <a:lnTo>
                    <a:pt x="152" y="76"/>
                  </a:lnTo>
                  <a:lnTo>
                    <a:pt x="154" y="74"/>
                  </a:lnTo>
                  <a:lnTo>
                    <a:pt x="158" y="70"/>
                  </a:lnTo>
                  <a:lnTo>
                    <a:pt x="158" y="70"/>
                  </a:lnTo>
                  <a:lnTo>
                    <a:pt x="160" y="60"/>
                  </a:lnTo>
                  <a:lnTo>
                    <a:pt x="162" y="60"/>
                  </a:lnTo>
                  <a:lnTo>
                    <a:pt x="162" y="60"/>
                  </a:lnTo>
                  <a:lnTo>
                    <a:pt x="162" y="60"/>
                  </a:lnTo>
                  <a:lnTo>
                    <a:pt x="164" y="58"/>
                  </a:lnTo>
                  <a:lnTo>
                    <a:pt x="164" y="58"/>
                  </a:lnTo>
                  <a:lnTo>
                    <a:pt x="166" y="52"/>
                  </a:lnTo>
                  <a:lnTo>
                    <a:pt x="166" y="52"/>
                  </a:lnTo>
                  <a:lnTo>
                    <a:pt x="164" y="52"/>
                  </a:lnTo>
                  <a:lnTo>
                    <a:pt x="164" y="52"/>
                  </a:lnTo>
                  <a:lnTo>
                    <a:pt x="164" y="52"/>
                  </a:lnTo>
                  <a:lnTo>
                    <a:pt x="162" y="52"/>
                  </a:lnTo>
                  <a:lnTo>
                    <a:pt x="162" y="50"/>
                  </a:lnTo>
                  <a:lnTo>
                    <a:pt x="162" y="50"/>
                  </a:lnTo>
                  <a:lnTo>
                    <a:pt x="160" y="44"/>
                  </a:lnTo>
                  <a:lnTo>
                    <a:pt x="160" y="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60" name="Freeform 166"/>
            <p:cNvSpPr/>
            <p:nvPr/>
          </p:nvSpPr>
          <p:spPr>
            <a:xfrm>
              <a:off x="8247" y="6288"/>
              <a:ext cx="109" cy="109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0"/>
                </a:cxn>
                <a:cxn ang="0">
                  <a:pos x="0" y="15"/>
                </a:cxn>
                <a:cxn ang="0">
                  <a:pos x="0" y="31"/>
                </a:cxn>
                <a:cxn ang="0">
                  <a:pos x="0" y="62"/>
                </a:cxn>
                <a:cxn ang="0">
                  <a:pos x="31" y="109"/>
                </a:cxn>
                <a:cxn ang="0">
                  <a:pos x="31" y="109"/>
                </a:cxn>
                <a:cxn ang="0">
                  <a:pos x="93" y="77"/>
                </a:cxn>
                <a:cxn ang="0">
                  <a:pos x="109" y="46"/>
                </a:cxn>
                <a:cxn ang="0">
                  <a:pos x="15" y="0"/>
                </a:cxn>
              </a:cxnLst>
              <a:rect l="0" t="0" r="0" b="0"/>
              <a:pathLst>
                <a:path w="14" h="14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2" y="10"/>
                  </a:lnTo>
                  <a:lnTo>
                    <a:pt x="14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61" name="Freeform 162"/>
            <p:cNvSpPr>
              <a:spLocks noEditPoints="1"/>
            </p:cNvSpPr>
            <p:nvPr/>
          </p:nvSpPr>
          <p:spPr>
            <a:xfrm>
              <a:off x="3301" y="1817"/>
              <a:ext cx="1265" cy="1124"/>
            </a:xfrm>
            <a:custGeom>
              <a:avLst/>
              <a:gdLst/>
              <a:ahLst/>
              <a:cxnLst>
                <a:cxn ang="0">
                  <a:pos x="406" y="1061"/>
                </a:cxn>
                <a:cxn ang="0">
                  <a:pos x="562" y="1014"/>
                </a:cxn>
                <a:cxn ang="0">
                  <a:pos x="765" y="936"/>
                </a:cxn>
                <a:cxn ang="0">
                  <a:pos x="593" y="921"/>
                </a:cxn>
                <a:cxn ang="0">
                  <a:pos x="390" y="952"/>
                </a:cxn>
                <a:cxn ang="0">
                  <a:pos x="78" y="577"/>
                </a:cxn>
                <a:cxn ang="0">
                  <a:pos x="437" y="764"/>
                </a:cxn>
                <a:cxn ang="0">
                  <a:pos x="780" y="655"/>
                </a:cxn>
                <a:cxn ang="0">
                  <a:pos x="765" y="749"/>
                </a:cxn>
                <a:cxn ang="0">
                  <a:pos x="593" y="811"/>
                </a:cxn>
                <a:cxn ang="0">
                  <a:pos x="78" y="577"/>
                </a:cxn>
                <a:cxn ang="0">
                  <a:pos x="437" y="499"/>
                </a:cxn>
                <a:cxn ang="0">
                  <a:pos x="749" y="405"/>
                </a:cxn>
                <a:cxn ang="0">
                  <a:pos x="171" y="359"/>
                </a:cxn>
                <a:cxn ang="0">
                  <a:pos x="499" y="281"/>
                </a:cxn>
                <a:cxn ang="0">
                  <a:pos x="624" y="405"/>
                </a:cxn>
                <a:cxn ang="0">
                  <a:pos x="499" y="359"/>
                </a:cxn>
                <a:cxn ang="0">
                  <a:pos x="499" y="281"/>
                </a:cxn>
                <a:cxn ang="0">
                  <a:pos x="765" y="202"/>
                </a:cxn>
                <a:cxn ang="0">
                  <a:pos x="905" y="296"/>
                </a:cxn>
                <a:cxn ang="0">
                  <a:pos x="93" y="374"/>
                </a:cxn>
                <a:cxn ang="0">
                  <a:pos x="421" y="655"/>
                </a:cxn>
                <a:cxn ang="0">
                  <a:pos x="780" y="546"/>
                </a:cxn>
                <a:cxn ang="0">
                  <a:pos x="780" y="452"/>
                </a:cxn>
                <a:cxn ang="0">
                  <a:pos x="437" y="562"/>
                </a:cxn>
                <a:cxn ang="0">
                  <a:pos x="93" y="374"/>
                </a:cxn>
                <a:cxn ang="0">
                  <a:pos x="968" y="452"/>
                </a:cxn>
                <a:cxn ang="0">
                  <a:pos x="1202" y="343"/>
                </a:cxn>
                <a:cxn ang="0">
                  <a:pos x="968" y="374"/>
                </a:cxn>
                <a:cxn ang="0">
                  <a:pos x="1265" y="374"/>
                </a:cxn>
                <a:cxn ang="0">
                  <a:pos x="1218" y="390"/>
                </a:cxn>
                <a:cxn ang="0">
                  <a:pos x="1249" y="577"/>
                </a:cxn>
                <a:cxn ang="0">
                  <a:pos x="1233" y="608"/>
                </a:cxn>
                <a:cxn ang="0">
                  <a:pos x="1218" y="780"/>
                </a:cxn>
                <a:cxn ang="0">
                  <a:pos x="765" y="999"/>
                </a:cxn>
                <a:cxn ang="0">
                  <a:pos x="577" y="1077"/>
                </a:cxn>
                <a:cxn ang="0">
                  <a:pos x="390" y="1124"/>
                </a:cxn>
                <a:cxn ang="0">
                  <a:pos x="0" y="889"/>
                </a:cxn>
                <a:cxn ang="0">
                  <a:pos x="0" y="733"/>
                </a:cxn>
                <a:cxn ang="0">
                  <a:pos x="31" y="702"/>
                </a:cxn>
                <a:cxn ang="0">
                  <a:pos x="31" y="530"/>
                </a:cxn>
                <a:cxn ang="0">
                  <a:pos x="31" y="499"/>
                </a:cxn>
                <a:cxn ang="0">
                  <a:pos x="31" y="343"/>
                </a:cxn>
                <a:cxn ang="0">
                  <a:pos x="671" y="109"/>
                </a:cxn>
                <a:cxn ang="0">
                  <a:pos x="890" y="0"/>
                </a:cxn>
                <a:cxn ang="0">
                  <a:pos x="1265" y="374"/>
                </a:cxn>
                <a:cxn ang="0">
                  <a:pos x="671" y="187"/>
                </a:cxn>
                <a:cxn ang="0">
                  <a:pos x="874" y="62"/>
                </a:cxn>
                <a:cxn ang="0">
                  <a:pos x="937" y="327"/>
                </a:cxn>
                <a:cxn ang="0">
                  <a:pos x="968" y="577"/>
                </a:cxn>
                <a:cxn ang="0">
                  <a:pos x="1202" y="530"/>
                </a:cxn>
                <a:cxn ang="0">
                  <a:pos x="999" y="640"/>
                </a:cxn>
                <a:cxn ang="0">
                  <a:pos x="952" y="858"/>
                </a:cxn>
                <a:cxn ang="0">
                  <a:pos x="968" y="843"/>
                </a:cxn>
                <a:cxn ang="0">
                  <a:pos x="1171" y="655"/>
                </a:cxn>
              </a:cxnLst>
              <a:rect l="0" t="0" r="0" b="0"/>
              <a:pathLst>
                <a:path w="162" h="144">
                  <a:moveTo>
                    <a:pt x="8" y="100"/>
                  </a:moveTo>
                  <a:lnTo>
                    <a:pt x="8" y="110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72" y="130"/>
                  </a:lnTo>
                  <a:lnTo>
                    <a:pt x="72" y="130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8" y="120"/>
                  </a:lnTo>
                  <a:lnTo>
                    <a:pt x="98" y="110"/>
                  </a:lnTo>
                  <a:lnTo>
                    <a:pt x="98" y="110"/>
                  </a:lnTo>
                  <a:lnTo>
                    <a:pt x="76" y="118"/>
                  </a:lnTo>
                  <a:lnTo>
                    <a:pt x="52" y="124"/>
                  </a:lnTo>
                  <a:lnTo>
                    <a:pt x="52" y="124"/>
                  </a:lnTo>
                  <a:lnTo>
                    <a:pt x="50" y="122"/>
                  </a:lnTo>
                  <a:lnTo>
                    <a:pt x="8" y="100"/>
                  </a:lnTo>
                  <a:lnTo>
                    <a:pt x="8" y="100"/>
                  </a:lnTo>
                  <a:close/>
                  <a:moveTo>
                    <a:pt x="10" y="74"/>
                  </a:moveTo>
                  <a:lnTo>
                    <a:pt x="52" y="98"/>
                  </a:lnTo>
                  <a:lnTo>
                    <a:pt x="54" y="98"/>
                  </a:lnTo>
                  <a:lnTo>
                    <a:pt x="56" y="98"/>
                  </a:lnTo>
                  <a:lnTo>
                    <a:pt x="56" y="98"/>
                  </a:lnTo>
                  <a:lnTo>
                    <a:pt x="78" y="92"/>
                  </a:lnTo>
                  <a:lnTo>
                    <a:pt x="100" y="84"/>
                  </a:lnTo>
                  <a:lnTo>
                    <a:pt x="100" y="96"/>
                  </a:lnTo>
                  <a:lnTo>
                    <a:pt x="98" y="96"/>
                  </a:lnTo>
                  <a:lnTo>
                    <a:pt x="98" y="96"/>
                  </a:lnTo>
                  <a:lnTo>
                    <a:pt x="98" y="96"/>
                  </a:lnTo>
                  <a:lnTo>
                    <a:pt x="76" y="104"/>
                  </a:lnTo>
                  <a:lnTo>
                    <a:pt x="76" y="104"/>
                  </a:lnTo>
                  <a:lnTo>
                    <a:pt x="54" y="110"/>
                  </a:lnTo>
                  <a:lnTo>
                    <a:pt x="10" y="84"/>
                  </a:lnTo>
                  <a:lnTo>
                    <a:pt x="10" y="74"/>
                  </a:lnTo>
                  <a:lnTo>
                    <a:pt x="10" y="74"/>
                  </a:lnTo>
                  <a:close/>
                  <a:moveTo>
                    <a:pt x="22" y="46"/>
                  </a:moveTo>
                  <a:lnTo>
                    <a:pt x="56" y="64"/>
                  </a:lnTo>
                  <a:lnTo>
                    <a:pt x="56" y="64"/>
                  </a:lnTo>
                  <a:lnTo>
                    <a:pt x="76" y="60"/>
                  </a:lnTo>
                  <a:lnTo>
                    <a:pt x="96" y="5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22" y="46"/>
                  </a:lnTo>
                  <a:lnTo>
                    <a:pt x="22" y="46"/>
                  </a:lnTo>
                  <a:close/>
                  <a:moveTo>
                    <a:pt x="64" y="36"/>
                  </a:moveTo>
                  <a:lnTo>
                    <a:pt x="64" y="36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80" y="52"/>
                  </a:lnTo>
                  <a:lnTo>
                    <a:pt x="72" y="50"/>
                  </a:lnTo>
                  <a:lnTo>
                    <a:pt x="68" y="48"/>
                  </a:lnTo>
                  <a:lnTo>
                    <a:pt x="64" y="46"/>
                  </a:lnTo>
                  <a:lnTo>
                    <a:pt x="64" y="42"/>
                  </a:lnTo>
                  <a:lnTo>
                    <a:pt x="64" y="36"/>
                  </a:lnTo>
                  <a:lnTo>
                    <a:pt x="64" y="36"/>
                  </a:lnTo>
                  <a:close/>
                  <a:moveTo>
                    <a:pt x="90" y="24"/>
                  </a:moveTo>
                  <a:lnTo>
                    <a:pt x="90" y="24"/>
                  </a:lnTo>
                  <a:lnTo>
                    <a:pt x="98" y="26"/>
                  </a:lnTo>
                  <a:lnTo>
                    <a:pt x="106" y="28"/>
                  </a:lnTo>
                  <a:lnTo>
                    <a:pt x="112" y="32"/>
                  </a:lnTo>
                  <a:lnTo>
                    <a:pt x="116" y="38"/>
                  </a:lnTo>
                  <a:lnTo>
                    <a:pt x="90" y="24"/>
                  </a:lnTo>
                  <a:lnTo>
                    <a:pt x="90" y="24"/>
                  </a:lnTo>
                  <a:close/>
                  <a:moveTo>
                    <a:pt x="12" y="48"/>
                  </a:moveTo>
                  <a:lnTo>
                    <a:pt x="12" y="60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76" y="80"/>
                  </a:lnTo>
                  <a:lnTo>
                    <a:pt x="76" y="80"/>
                  </a:lnTo>
                  <a:lnTo>
                    <a:pt x="100" y="70"/>
                  </a:lnTo>
                  <a:lnTo>
                    <a:pt x="100" y="70"/>
                  </a:lnTo>
                  <a:lnTo>
                    <a:pt x="100" y="70"/>
                  </a:lnTo>
                  <a:lnTo>
                    <a:pt x="100" y="58"/>
                  </a:lnTo>
                  <a:lnTo>
                    <a:pt x="100" y="58"/>
                  </a:lnTo>
                  <a:lnTo>
                    <a:pt x="78" y="66"/>
                  </a:lnTo>
                  <a:lnTo>
                    <a:pt x="56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12" y="48"/>
                  </a:lnTo>
                  <a:lnTo>
                    <a:pt x="12" y="48"/>
                  </a:lnTo>
                  <a:close/>
                  <a:moveTo>
                    <a:pt x="124" y="58"/>
                  </a:moveTo>
                  <a:lnTo>
                    <a:pt x="124" y="58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54" y="44"/>
                  </a:lnTo>
                  <a:lnTo>
                    <a:pt x="154" y="32"/>
                  </a:lnTo>
                  <a:lnTo>
                    <a:pt x="154" y="32"/>
                  </a:lnTo>
                  <a:lnTo>
                    <a:pt x="124" y="48"/>
                  </a:lnTo>
                  <a:lnTo>
                    <a:pt x="124" y="58"/>
                  </a:lnTo>
                  <a:lnTo>
                    <a:pt x="124" y="58"/>
                  </a:lnTo>
                  <a:close/>
                  <a:moveTo>
                    <a:pt x="162" y="48"/>
                  </a:moveTo>
                  <a:lnTo>
                    <a:pt x="160" y="48"/>
                  </a:lnTo>
                  <a:lnTo>
                    <a:pt x="160" y="48"/>
                  </a:lnTo>
                  <a:lnTo>
                    <a:pt x="156" y="50"/>
                  </a:lnTo>
                  <a:lnTo>
                    <a:pt x="160" y="52"/>
                  </a:lnTo>
                  <a:lnTo>
                    <a:pt x="162" y="72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54" y="76"/>
                  </a:lnTo>
                  <a:lnTo>
                    <a:pt x="158" y="78"/>
                  </a:lnTo>
                  <a:lnTo>
                    <a:pt x="158" y="98"/>
                  </a:lnTo>
                  <a:lnTo>
                    <a:pt x="156" y="100"/>
                  </a:lnTo>
                  <a:lnTo>
                    <a:pt x="156" y="100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74" y="138"/>
                  </a:lnTo>
                  <a:lnTo>
                    <a:pt x="74" y="138"/>
                  </a:lnTo>
                  <a:lnTo>
                    <a:pt x="52" y="144"/>
                  </a:lnTo>
                  <a:lnTo>
                    <a:pt x="50" y="144"/>
                  </a:lnTo>
                  <a:lnTo>
                    <a:pt x="48" y="144"/>
                  </a:lnTo>
                  <a:lnTo>
                    <a:pt x="2" y="116"/>
                  </a:lnTo>
                  <a:lnTo>
                    <a:pt x="0" y="114"/>
                  </a:lnTo>
                  <a:lnTo>
                    <a:pt x="0" y="112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4" y="90"/>
                  </a:lnTo>
                  <a:lnTo>
                    <a:pt x="4" y="86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10" y="66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4" y="62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32" y="36"/>
                  </a:lnTo>
                  <a:lnTo>
                    <a:pt x="60" y="26"/>
                  </a:lnTo>
                  <a:lnTo>
                    <a:pt x="86" y="14"/>
                  </a:lnTo>
                  <a:lnTo>
                    <a:pt x="110" y="0"/>
                  </a:lnTo>
                  <a:lnTo>
                    <a:pt x="112" y="0"/>
                  </a:lnTo>
                  <a:lnTo>
                    <a:pt x="114" y="0"/>
                  </a:lnTo>
                  <a:lnTo>
                    <a:pt x="156" y="24"/>
                  </a:lnTo>
                  <a:lnTo>
                    <a:pt x="162" y="28"/>
                  </a:lnTo>
                  <a:lnTo>
                    <a:pt x="162" y="48"/>
                  </a:lnTo>
                  <a:lnTo>
                    <a:pt x="162" y="48"/>
                  </a:lnTo>
                  <a:close/>
                  <a:moveTo>
                    <a:pt x="120" y="42"/>
                  </a:moveTo>
                  <a:lnTo>
                    <a:pt x="86" y="24"/>
                  </a:lnTo>
                  <a:lnTo>
                    <a:pt x="86" y="24"/>
                  </a:lnTo>
                  <a:lnTo>
                    <a:pt x="100" y="16"/>
                  </a:lnTo>
                  <a:lnTo>
                    <a:pt x="112" y="8"/>
                  </a:lnTo>
                  <a:lnTo>
                    <a:pt x="146" y="28"/>
                  </a:lnTo>
                  <a:lnTo>
                    <a:pt x="146" y="28"/>
                  </a:lnTo>
                  <a:lnTo>
                    <a:pt x="120" y="42"/>
                  </a:lnTo>
                  <a:lnTo>
                    <a:pt x="120" y="42"/>
                  </a:lnTo>
                  <a:close/>
                  <a:moveTo>
                    <a:pt x="124" y="84"/>
                  </a:moveTo>
                  <a:lnTo>
                    <a:pt x="124" y="74"/>
                  </a:lnTo>
                  <a:lnTo>
                    <a:pt x="124" y="74"/>
                  </a:lnTo>
                  <a:lnTo>
                    <a:pt x="152" y="58"/>
                  </a:lnTo>
                  <a:lnTo>
                    <a:pt x="154" y="68"/>
                  </a:lnTo>
                  <a:lnTo>
                    <a:pt x="154" y="68"/>
                  </a:lnTo>
                  <a:lnTo>
                    <a:pt x="128" y="82"/>
                  </a:lnTo>
                  <a:lnTo>
                    <a:pt x="128" y="82"/>
                  </a:lnTo>
                  <a:lnTo>
                    <a:pt x="124" y="84"/>
                  </a:lnTo>
                  <a:lnTo>
                    <a:pt x="124" y="84"/>
                  </a:lnTo>
                  <a:close/>
                  <a:moveTo>
                    <a:pt x="122" y="110"/>
                  </a:moveTo>
                  <a:lnTo>
                    <a:pt x="122" y="110"/>
                  </a:lnTo>
                  <a:lnTo>
                    <a:pt x="124" y="108"/>
                  </a:lnTo>
                  <a:lnTo>
                    <a:pt x="124" y="108"/>
                  </a:lnTo>
                  <a:lnTo>
                    <a:pt x="152" y="94"/>
                  </a:lnTo>
                  <a:lnTo>
                    <a:pt x="150" y="84"/>
                  </a:lnTo>
                  <a:lnTo>
                    <a:pt x="150" y="84"/>
                  </a:lnTo>
                  <a:lnTo>
                    <a:pt x="120" y="100"/>
                  </a:lnTo>
                  <a:lnTo>
                    <a:pt x="122" y="11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62" name="Freeform 232"/>
            <p:cNvSpPr>
              <a:spLocks noEditPoints="1"/>
            </p:cNvSpPr>
            <p:nvPr/>
          </p:nvSpPr>
          <p:spPr>
            <a:xfrm>
              <a:off x="15383" y="4537"/>
              <a:ext cx="1122" cy="1279"/>
            </a:xfrm>
            <a:custGeom>
              <a:avLst/>
              <a:gdLst/>
              <a:ahLst/>
              <a:cxnLst>
                <a:cxn ang="0">
                  <a:pos x="246" y="58"/>
                </a:cxn>
                <a:cxn ang="0">
                  <a:pos x="328" y="188"/>
                </a:cxn>
                <a:cxn ang="0">
                  <a:pos x="287" y="290"/>
                </a:cxn>
                <a:cxn ang="0">
                  <a:pos x="205" y="334"/>
                </a:cxn>
                <a:cxn ang="0">
                  <a:pos x="82" y="247"/>
                </a:cxn>
                <a:cxn ang="0">
                  <a:pos x="82" y="130"/>
                </a:cxn>
                <a:cxn ang="0">
                  <a:pos x="205" y="58"/>
                </a:cxn>
                <a:cxn ang="0">
                  <a:pos x="916" y="58"/>
                </a:cxn>
                <a:cxn ang="0">
                  <a:pos x="793" y="130"/>
                </a:cxn>
                <a:cxn ang="0">
                  <a:pos x="793" y="247"/>
                </a:cxn>
                <a:cxn ang="0">
                  <a:pos x="916" y="334"/>
                </a:cxn>
                <a:cxn ang="0">
                  <a:pos x="1012" y="290"/>
                </a:cxn>
                <a:cxn ang="0">
                  <a:pos x="1039" y="188"/>
                </a:cxn>
                <a:cxn ang="0">
                  <a:pos x="957" y="58"/>
                </a:cxn>
                <a:cxn ang="0">
                  <a:pos x="779" y="857"/>
                </a:cxn>
                <a:cxn ang="0">
                  <a:pos x="916" y="973"/>
                </a:cxn>
                <a:cxn ang="0">
                  <a:pos x="1053" y="813"/>
                </a:cxn>
                <a:cxn ang="0">
                  <a:pos x="1094" y="770"/>
                </a:cxn>
                <a:cxn ang="0">
                  <a:pos x="1122" y="494"/>
                </a:cxn>
                <a:cxn ang="0">
                  <a:pos x="1080" y="392"/>
                </a:cxn>
                <a:cxn ang="0">
                  <a:pos x="834" y="363"/>
                </a:cxn>
                <a:cxn ang="0">
                  <a:pos x="807" y="363"/>
                </a:cxn>
                <a:cxn ang="0">
                  <a:pos x="848" y="712"/>
                </a:cxn>
                <a:cxn ang="0">
                  <a:pos x="820" y="784"/>
                </a:cxn>
                <a:cxn ang="0">
                  <a:pos x="561" y="0"/>
                </a:cxn>
                <a:cxn ang="0">
                  <a:pos x="656" y="43"/>
                </a:cxn>
                <a:cxn ang="0">
                  <a:pos x="697" y="145"/>
                </a:cxn>
                <a:cxn ang="0">
                  <a:pos x="615" y="290"/>
                </a:cxn>
                <a:cxn ang="0">
                  <a:pos x="506" y="290"/>
                </a:cxn>
                <a:cxn ang="0">
                  <a:pos x="410" y="145"/>
                </a:cxn>
                <a:cxn ang="0">
                  <a:pos x="451" y="43"/>
                </a:cxn>
                <a:cxn ang="0">
                  <a:pos x="561" y="0"/>
                </a:cxn>
                <a:cxn ang="0">
                  <a:pos x="602" y="1279"/>
                </a:cxn>
                <a:cxn ang="0">
                  <a:pos x="410" y="1279"/>
                </a:cxn>
                <a:cxn ang="0">
                  <a:pos x="383" y="813"/>
                </a:cxn>
                <a:cxn ang="0">
                  <a:pos x="328" y="712"/>
                </a:cxn>
                <a:cxn ang="0">
                  <a:pos x="342" y="421"/>
                </a:cxn>
                <a:cxn ang="0">
                  <a:pos x="465" y="334"/>
                </a:cxn>
                <a:cxn ang="0">
                  <a:pos x="697" y="348"/>
                </a:cxn>
                <a:cxn ang="0">
                  <a:pos x="779" y="479"/>
                </a:cxn>
                <a:cxn ang="0">
                  <a:pos x="766" y="741"/>
                </a:cxn>
                <a:cxn ang="0">
                  <a:pos x="697" y="842"/>
                </a:cxn>
                <a:cxn ang="0">
                  <a:pos x="328" y="1235"/>
                </a:cxn>
                <a:cxn ang="0">
                  <a:pos x="164" y="1235"/>
                </a:cxn>
                <a:cxn ang="0">
                  <a:pos x="54" y="813"/>
                </a:cxn>
                <a:cxn ang="0">
                  <a:pos x="0" y="741"/>
                </a:cxn>
                <a:cxn ang="0">
                  <a:pos x="0" y="494"/>
                </a:cxn>
                <a:cxn ang="0">
                  <a:pos x="68" y="363"/>
                </a:cxn>
                <a:cxn ang="0">
                  <a:pos x="273" y="363"/>
                </a:cxn>
                <a:cxn ang="0">
                  <a:pos x="273" y="421"/>
                </a:cxn>
                <a:cxn ang="0">
                  <a:pos x="273" y="712"/>
                </a:cxn>
                <a:cxn ang="0">
                  <a:pos x="328" y="857"/>
                </a:cxn>
              </a:cxnLst>
              <a:rect l="0" t="0" r="0" b="0"/>
              <a:pathLst>
                <a:path w="164" h="176">
                  <a:moveTo>
                    <a:pt x="30" y="8"/>
                  </a:moveTo>
                  <a:lnTo>
                    <a:pt x="30" y="8"/>
                  </a:lnTo>
                  <a:lnTo>
                    <a:pt x="36" y="8"/>
                  </a:lnTo>
                  <a:lnTo>
                    <a:pt x="42" y="12"/>
                  </a:lnTo>
                  <a:lnTo>
                    <a:pt x="48" y="18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8" y="34"/>
                  </a:lnTo>
                  <a:lnTo>
                    <a:pt x="42" y="40"/>
                  </a:lnTo>
                  <a:lnTo>
                    <a:pt x="36" y="44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22" y="44"/>
                  </a:lnTo>
                  <a:lnTo>
                    <a:pt x="16" y="40"/>
                  </a:lnTo>
                  <a:lnTo>
                    <a:pt x="12" y="3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2" y="18"/>
                  </a:lnTo>
                  <a:lnTo>
                    <a:pt x="16" y="12"/>
                  </a:lnTo>
                  <a:lnTo>
                    <a:pt x="22" y="8"/>
                  </a:lnTo>
                  <a:lnTo>
                    <a:pt x="30" y="8"/>
                  </a:lnTo>
                  <a:lnTo>
                    <a:pt x="30" y="8"/>
                  </a:lnTo>
                  <a:close/>
                  <a:moveTo>
                    <a:pt x="134" y="8"/>
                  </a:moveTo>
                  <a:lnTo>
                    <a:pt x="134" y="8"/>
                  </a:lnTo>
                  <a:lnTo>
                    <a:pt x="126" y="8"/>
                  </a:lnTo>
                  <a:lnTo>
                    <a:pt x="120" y="12"/>
                  </a:lnTo>
                  <a:lnTo>
                    <a:pt x="116" y="18"/>
                  </a:lnTo>
                  <a:lnTo>
                    <a:pt x="114" y="26"/>
                  </a:lnTo>
                  <a:lnTo>
                    <a:pt x="114" y="26"/>
                  </a:lnTo>
                  <a:lnTo>
                    <a:pt x="116" y="34"/>
                  </a:lnTo>
                  <a:lnTo>
                    <a:pt x="120" y="40"/>
                  </a:lnTo>
                  <a:lnTo>
                    <a:pt x="126" y="44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40" y="44"/>
                  </a:lnTo>
                  <a:lnTo>
                    <a:pt x="148" y="40"/>
                  </a:lnTo>
                  <a:lnTo>
                    <a:pt x="152" y="34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2" y="18"/>
                  </a:lnTo>
                  <a:lnTo>
                    <a:pt x="148" y="12"/>
                  </a:lnTo>
                  <a:lnTo>
                    <a:pt x="140" y="8"/>
                  </a:lnTo>
                  <a:lnTo>
                    <a:pt x="134" y="8"/>
                  </a:lnTo>
                  <a:lnTo>
                    <a:pt x="134" y="8"/>
                  </a:lnTo>
                  <a:close/>
                  <a:moveTo>
                    <a:pt x="114" y="118"/>
                  </a:moveTo>
                  <a:lnTo>
                    <a:pt x="114" y="170"/>
                  </a:lnTo>
                  <a:lnTo>
                    <a:pt x="128" y="170"/>
                  </a:lnTo>
                  <a:lnTo>
                    <a:pt x="134" y="134"/>
                  </a:lnTo>
                  <a:lnTo>
                    <a:pt x="138" y="170"/>
                  </a:lnTo>
                  <a:lnTo>
                    <a:pt x="154" y="170"/>
                  </a:lnTo>
                  <a:lnTo>
                    <a:pt x="154" y="112"/>
                  </a:lnTo>
                  <a:lnTo>
                    <a:pt x="154" y="112"/>
                  </a:lnTo>
                  <a:lnTo>
                    <a:pt x="158" y="110"/>
                  </a:lnTo>
                  <a:lnTo>
                    <a:pt x="160" y="106"/>
                  </a:lnTo>
                  <a:lnTo>
                    <a:pt x="162" y="102"/>
                  </a:lnTo>
                  <a:lnTo>
                    <a:pt x="164" y="96"/>
                  </a:lnTo>
                  <a:lnTo>
                    <a:pt x="164" y="68"/>
                  </a:lnTo>
                  <a:lnTo>
                    <a:pt x="164" y="68"/>
                  </a:lnTo>
                  <a:lnTo>
                    <a:pt x="162" y="60"/>
                  </a:lnTo>
                  <a:lnTo>
                    <a:pt x="158" y="54"/>
                  </a:lnTo>
                  <a:lnTo>
                    <a:pt x="152" y="50"/>
                  </a:lnTo>
                  <a:lnTo>
                    <a:pt x="146" y="50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18" y="50"/>
                  </a:lnTo>
                  <a:lnTo>
                    <a:pt x="118" y="50"/>
                  </a:lnTo>
                  <a:lnTo>
                    <a:pt x="122" y="58"/>
                  </a:lnTo>
                  <a:lnTo>
                    <a:pt x="124" y="66"/>
                  </a:lnTo>
                  <a:lnTo>
                    <a:pt x="124" y="98"/>
                  </a:lnTo>
                  <a:lnTo>
                    <a:pt x="124" y="98"/>
                  </a:lnTo>
                  <a:lnTo>
                    <a:pt x="122" y="104"/>
                  </a:lnTo>
                  <a:lnTo>
                    <a:pt x="120" y="108"/>
                  </a:lnTo>
                  <a:lnTo>
                    <a:pt x="114" y="118"/>
                  </a:lnTo>
                  <a:lnTo>
                    <a:pt x="114" y="118"/>
                  </a:lnTo>
                  <a:close/>
                  <a:moveTo>
                    <a:pt x="82" y="0"/>
                  </a:moveTo>
                  <a:lnTo>
                    <a:pt x="82" y="0"/>
                  </a:lnTo>
                  <a:lnTo>
                    <a:pt x="90" y="2"/>
                  </a:lnTo>
                  <a:lnTo>
                    <a:pt x="96" y="6"/>
                  </a:lnTo>
                  <a:lnTo>
                    <a:pt x="102" y="12"/>
                  </a:lnTo>
                  <a:lnTo>
                    <a:pt x="102" y="20"/>
                  </a:lnTo>
                  <a:lnTo>
                    <a:pt x="102" y="20"/>
                  </a:lnTo>
                  <a:lnTo>
                    <a:pt x="102" y="30"/>
                  </a:lnTo>
                  <a:lnTo>
                    <a:pt x="96" y="36"/>
                  </a:lnTo>
                  <a:lnTo>
                    <a:pt x="90" y="40"/>
                  </a:lnTo>
                  <a:lnTo>
                    <a:pt x="82" y="42"/>
                  </a:lnTo>
                  <a:lnTo>
                    <a:pt x="82" y="42"/>
                  </a:lnTo>
                  <a:lnTo>
                    <a:pt x="74" y="40"/>
                  </a:lnTo>
                  <a:lnTo>
                    <a:pt x="66" y="36"/>
                  </a:lnTo>
                  <a:lnTo>
                    <a:pt x="62" y="30"/>
                  </a:lnTo>
                  <a:lnTo>
                    <a:pt x="60" y="20"/>
                  </a:lnTo>
                  <a:lnTo>
                    <a:pt x="60" y="20"/>
                  </a:lnTo>
                  <a:lnTo>
                    <a:pt x="62" y="12"/>
                  </a:lnTo>
                  <a:lnTo>
                    <a:pt x="66" y="6"/>
                  </a:lnTo>
                  <a:lnTo>
                    <a:pt x="74" y="2"/>
                  </a:lnTo>
                  <a:lnTo>
                    <a:pt x="82" y="0"/>
                  </a:lnTo>
                  <a:lnTo>
                    <a:pt x="82" y="0"/>
                  </a:lnTo>
                  <a:close/>
                  <a:moveTo>
                    <a:pt x="102" y="116"/>
                  </a:moveTo>
                  <a:lnTo>
                    <a:pt x="102" y="176"/>
                  </a:lnTo>
                  <a:lnTo>
                    <a:pt x="88" y="176"/>
                  </a:lnTo>
                  <a:lnTo>
                    <a:pt x="82" y="138"/>
                  </a:lnTo>
                  <a:lnTo>
                    <a:pt x="76" y="176"/>
                  </a:lnTo>
                  <a:lnTo>
                    <a:pt x="60" y="176"/>
                  </a:lnTo>
                  <a:lnTo>
                    <a:pt x="60" y="116"/>
                  </a:lnTo>
                  <a:lnTo>
                    <a:pt x="60" y="116"/>
                  </a:lnTo>
                  <a:lnTo>
                    <a:pt x="56" y="112"/>
                  </a:lnTo>
                  <a:lnTo>
                    <a:pt x="52" y="108"/>
                  </a:lnTo>
                  <a:lnTo>
                    <a:pt x="50" y="102"/>
                  </a:lnTo>
                  <a:lnTo>
                    <a:pt x="48" y="98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50" y="58"/>
                  </a:lnTo>
                  <a:lnTo>
                    <a:pt x="54" y="52"/>
                  </a:lnTo>
                  <a:lnTo>
                    <a:pt x="62" y="48"/>
                  </a:lnTo>
                  <a:lnTo>
                    <a:pt x="68" y="46"/>
                  </a:lnTo>
                  <a:lnTo>
                    <a:pt x="94" y="46"/>
                  </a:lnTo>
                  <a:lnTo>
                    <a:pt x="94" y="46"/>
                  </a:lnTo>
                  <a:lnTo>
                    <a:pt x="102" y="48"/>
                  </a:lnTo>
                  <a:lnTo>
                    <a:pt x="108" y="52"/>
                  </a:lnTo>
                  <a:lnTo>
                    <a:pt x="112" y="58"/>
                  </a:lnTo>
                  <a:lnTo>
                    <a:pt x="114" y="66"/>
                  </a:lnTo>
                  <a:lnTo>
                    <a:pt x="114" y="98"/>
                  </a:lnTo>
                  <a:lnTo>
                    <a:pt x="114" y="98"/>
                  </a:lnTo>
                  <a:lnTo>
                    <a:pt x="112" y="102"/>
                  </a:lnTo>
                  <a:lnTo>
                    <a:pt x="110" y="108"/>
                  </a:lnTo>
                  <a:lnTo>
                    <a:pt x="108" y="112"/>
                  </a:lnTo>
                  <a:lnTo>
                    <a:pt x="102" y="116"/>
                  </a:lnTo>
                  <a:lnTo>
                    <a:pt x="102" y="116"/>
                  </a:lnTo>
                  <a:close/>
                  <a:moveTo>
                    <a:pt x="48" y="118"/>
                  </a:moveTo>
                  <a:lnTo>
                    <a:pt x="48" y="170"/>
                  </a:lnTo>
                  <a:lnTo>
                    <a:pt x="34" y="170"/>
                  </a:lnTo>
                  <a:lnTo>
                    <a:pt x="30" y="134"/>
                  </a:lnTo>
                  <a:lnTo>
                    <a:pt x="24" y="170"/>
                  </a:lnTo>
                  <a:lnTo>
                    <a:pt x="8" y="170"/>
                  </a:lnTo>
                  <a:lnTo>
                    <a:pt x="8" y="112"/>
                  </a:lnTo>
                  <a:lnTo>
                    <a:pt x="8" y="112"/>
                  </a:lnTo>
                  <a:lnTo>
                    <a:pt x="4" y="110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6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60"/>
                  </a:lnTo>
                  <a:lnTo>
                    <a:pt x="4" y="54"/>
                  </a:lnTo>
                  <a:lnTo>
                    <a:pt x="10" y="50"/>
                  </a:lnTo>
                  <a:lnTo>
                    <a:pt x="18" y="50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0" y="58"/>
                  </a:lnTo>
                  <a:lnTo>
                    <a:pt x="40" y="66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40" y="104"/>
                  </a:lnTo>
                  <a:lnTo>
                    <a:pt x="42" y="108"/>
                  </a:lnTo>
                  <a:lnTo>
                    <a:pt x="48" y="118"/>
                  </a:lnTo>
                  <a:lnTo>
                    <a:pt x="48" y="11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63" name="Freeform 242"/>
            <p:cNvSpPr>
              <a:spLocks noEditPoints="1"/>
            </p:cNvSpPr>
            <p:nvPr/>
          </p:nvSpPr>
          <p:spPr>
            <a:xfrm>
              <a:off x="1548" y="4040"/>
              <a:ext cx="1031" cy="1218"/>
            </a:xfrm>
            <a:custGeom>
              <a:avLst/>
              <a:gdLst/>
              <a:ahLst/>
              <a:cxnLst>
                <a:cxn ang="0">
                  <a:pos x="281" y="921"/>
                </a:cxn>
                <a:cxn ang="0">
                  <a:pos x="15" y="562"/>
                </a:cxn>
                <a:cxn ang="0">
                  <a:pos x="203" y="93"/>
                </a:cxn>
                <a:cxn ang="0">
                  <a:pos x="546" y="0"/>
                </a:cxn>
                <a:cxn ang="0">
                  <a:pos x="921" y="171"/>
                </a:cxn>
                <a:cxn ang="0">
                  <a:pos x="968" y="327"/>
                </a:cxn>
                <a:cxn ang="0">
                  <a:pos x="984" y="765"/>
                </a:cxn>
                <a:cxn ang="0">
                  <a:pos x="921" y="999"/>
                </a:cxn>
                <a:cxn ang="0">
                  <a:pos x="265" y="327"/>
                </a:cxn>
                <a:cxn ang="0">
                  <a:pos x="484" y="562"/>
                </a:cxn>
                <a:cxn ang="0">
                  <a:pos x="484" y="484"/>
                </a:cxn>
                <a:cxn ang="0">
                  <a:pos x="390" y="343"/>
                </a:cxn>
                <a:cxn ang="0">
                  <a:pos x="421" y="327"/>
                </a:cxn>
                <a:cxn ang="0">
                  <a:pos x="468" y="312"/>
                </a:cxn>
                <a:cxn ang="0">
                  <a:pos x="515" y="296"/>
                </a:cxn>
                <a:cxn ang="0">
                  <a:pos x="562" y="452"/>
                </a:cxn>
                <a:cxn ang="0">
                  <a:pos x="609" y="437"/>
                </a:cxn>
                <a:cxn ang="0">
                  <a:pos x="577" y="187"/>
                </a:cxn>
                <a:cxn ang="0">
                  <a:pos x="374" y="171"/>
                </a:cxn>
                <a:cxn ang="0">
                  <a:pos x="265" y="327"/>
                </a:cxn>
                <a:cxn ang="0">
                  <a:pos x="593" y="296"/>
                </a:cxn>
                <a:cxn ang="0">
                  <a:pos x="577" y="327"/>
                </a:cxn>
                <a:cxn ang="0">
                  <a:pos x="562" y="687"/>
                </a:cxn>
                <a:cxn ang="0">
                  <a:pos x="671" y="593"/>
                </a:cxn>
                <a:cxn ang="0">
                  <a:pos x="609" y="624"/>
                </a:cxn>
                <a:cxn ang="0">
                  <a:pos x="484" y="640"/>
                </a:cxn>
                <a:cxn ang="0">
                  <a:pos x="531" y="702"/>
                </a:cxn>
                <a:cxn ang="0">
                  <a:pos x="593" y="733"/>
                </a:cxn>
                <a:cxn ang="0">
                  <a:pos x="687" y="640"/>
                </a:cxn>
                <a:cxn ang="0">
                  <a:pos x="687" y="718"/>
                </a:cxn>
                <a:cxn ang="0">
                  <a:pos x="734" y="640"/>
                </a:cxn>
                <a:cxn ang="0">
                  <a:pos x="687" y="577"/>
                </a:cxn>
                <a:cxn ang="0">
                  <a:pos x="671" y="515"/>
                </a:cxn>
                <a:cxn ang="0">
                  <a:pos x="656" y="218"/>
                </a:cxn>
                <a:cxn ang="0">
                  <a:pos x="421" y="93"/>
                </a:cxn>
                <a:cxn ang="0">
                  <a:pos x="203" y="265"/>
                </a:cxn>
                <a:cxn ang="0">
                  <a:pos x="359" y="530"/>
                </a:cxn>
                <a:cxn ang="0">
                  <a:pos x="453" y="640"/>
                </a:cxn>
                <a:cxn ang="0">
                  <a:pos x="499" y="718"/>
                </a:cxn>
                <a:cxn ang="0">
                  <a:pos x="546" y="765"/>
                </a:cxn>
                <a:cxn ang="0">
                  <a:pos x="656" y="780"/>
                </a:cxn>
                <a:cxn ang="0">
                  <a:pos x="499" y="499"/>
                </a:cxn>
                <a:cxn ang="0">
                  <a:pos x="499" y="546"/>
                </a:cxn>
                <a:cxn ang="0">
                  <a:pos x="546" y="530"/>
                </a:cxn>
                <a:cxn ang="0">
                  <a:pos x="546" y="530"/>
                </a:cxn>
                <a:cxn ang="0">
                  <a:pos x="531" y="468"/>
                </a:cxn>
                <a:cxn ang="0">
                  <a:pos x="453" y="406"/>
                </a:cxn>
                <a:cxn ang="0">
                  <a:pos x="515" y="484"/>
                </a:cxn>
                <a:cxn ang="0">
                  <a:pos x="593" y="515"/>
                </a:cxn>
                <a:cxn ang="0">
                  <a:pos x="546" y="468"/>
                </a:cxn>
                <a:cxn ang="0">
                  <a:pos x="453" y="437"/>
                </a:cxn>
                <a:cxn ang="0">
                  <a:pos x="515" y="359"/>
                </a:cxn>
                <a:cxn ang="0">
                  <a:pos x="546" y="437"/>
                </a:cxn>
                <a:cxn ang="0">
                  <a:pos x="484" y="312"/>
                </a:cxn>
                <a:cxn ang="0">
                  <a:pos x="453" y="327"/>
                </a:cxn>
                <a:cxn ang="0">
                  <a:pos x="437" y="343"/>
                </a:cxn>
                <a:cxn ang="0">
                  <a:pos x="390" y="359"/>
                </a:cxn>
              </a:cxnLst>
              <a:rect l="0" t="0" r="0" b="0"/>
              <a:pathLst>
                <a:path w="132" h="156">
                  <a:moveTo>
                    <a:pt x="38" y="156"/>
                  </a:moveTo>
                  <a:lnTo>
                    <a:pt x="38" y="156"/>
                  </a:lnTo>
                  <a:lnTo>
                    <a:pt x="38" y="138"/>
                  </a:lnTo>
                  <a:lnTo>
                    <a:pt x="38" y="128"/>
                  </a:lnTo>
                  <a:lnTo>
                    <a:pt x="36" y="118"/>
                  </a:lnTo>
                  <a:lnTo>
                    <a:pt x="36" y="118"/>
                  </a:lnTo>
                  <a:lnTo>
                    <a:pt x="26" y="112"/>
                  </a:lnTo>
                  <a:lnTo>
                    <a:pt x="18" y="106"/>
                  </a:lnTo>
                  <a:lnTo>
                    <a:pt x="12" y="98"/>
                  </a:lnTo>
                  <a:lnTo>
                    <a:pt x="8" y="90"/>
                  </a:lnTo>
                  <a:lnTo>
                    <a:pt x="4" y="82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2" y="56"/>
                  </a:lnTo>
                  <a:lnTo>
                    <a:pt x="6" y="38"/>
                  </a:lnTo>
                  <a:lnTo>
                    <a:pt x="14" y="24"/>
                  </a:lnTo>
                  <a:lnTo>
                    <a:pt x="20" y="18"/>
                  </a:lnTo>
                  <a:lnTo>
                    <a:pt x="26" y="12"/>
                  </a:lnTo>
                  <a:lnTo>
                    <a:pt x="32" y="8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50" y="2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80" y="2"/>
                  </a:lnTo>
                  <a:lnTo>
                    <a:pt x="90" y="4"/>
                  </a:lnTo>
                  <a:lnTo>
                    <a:pt x="100" y="8"/>
                  </a:lnTo>
                  <a:lnTo>
                    <a:pt x="110" y="14"/>
                  </a:lnTo>
                  <a:lnTo>
                    <a:pt x="118" y="22"/>
                  </a:lnTo>
                  <a:lnTo>
                    <a:pt x="118" y="22"/>
                  </a:lnTo>
                  <a:lnTo>
                    <a:pt x="126" y="30"/>
                  </a:lnTo>
                  <a:lnTo>
                    <a:pt x="128" y="36"/>
                  </a:lnTo>
                  <a:lnTo>
                    <a:pt x="128" y="40"/>
                  </a:lnTo>
                  <a:lnTo>
                    <a:pt x="126" y="40"/>
                  </a:lnTo>
                  <a:lnTo>
                    <a:pt x="124" y="42"/>
                  </a:lnTo>
                  <a:lnTo>
                    <a:pt x="124" y="42"/>
                  </a:lnTo>
                  <a:lnTo>
                    <a:pt x="128" y="66"/>
                  </a:lnTo>
                  <a:lnTo>
                    <a:pt x="128" y="66"/>
                  </a:lnTo>
                  <a:lnTo>
                    <a:pt x="126" y="68"/>
                  </a:lnTo>
                  <a:lnTo>
                    <a:pt x="124" y="70"/>
                  </a:lnTo>
                  <a:lnTo>
                    <a:pt x="132" y="96"/>
                  </a:lnTo>
                  <a:lnTo>
                    <a:pt x="126" y="98"/>
                  </a:lnTo>
                  <a:lnTo>
                    <a:pt x="126" y="98"/>
                  </a:lnTo>
                  <a:lnTo>
                    <a:pt x="126" y="110"/>
                  </a:lnTo>
                  <a:lnTo>
                    <a:pt x="126" y="122"/>
                  </a:lnTo>
                  <a:lnTo>
                    <a:pt x="126" y="122"/>
                  </a:lnTo>
                  <a:lnTo>
                    <a:pt x="124" y="126"/>
                  </a:lnTo>
                  <a:lnTo>
                    <a:pt x="118" y="128"/>
                  </a:lnTo>
                  <a:lnTo>
                    <a:pt x="96" y="130"/>
                  </a:lnTo>
                  <a:lnTo>
                    <a:pt x="96" y="156"/>
                  </a:lnTo>
                  <a:lnTo>
                    <a:pt x="38" y="156"/>
                  </a:lnTo>
                  <a:lnTo>
                    <a:pt x="38" y="156"/>
                  </a:lnTo>
                  <a:close/>
                  <a:moveTo>
                    <a:pt x="34" y="42"/>
                  </a:moveTo>
                  <a:lnTo>
                    <a:pt x="34" y="42"/>
                  </a:lnTo>
                  <a:lnTo>
                    <a:pt x="36" y="50"/>
                  </a:lnTo>
                  <a:lnTo>
                    <a:pt x="40" y="54"/>
                  </a:lnTo>
                  <a:lnTo>
                    <a:pt x="50" y="62"/>
                  </a:lnTo>
                  <a:lnTo>
                    <a:pt x="50" y="62"/>
                  </a:lnTo>
                  <a:lnTo>
                    <a:pt x="56" y="66"/>
                  </a:lnTo>
                  <a:lnTo>
                    <a:pt x="62" y="72"/>
                  </a:lnTo>
                  <a:lnTo>
                    <a:pt x="62" y="72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4"/>
                  </a:lnTo>
                  <a:lnTo>
                    <a:pt x="60" y="64"/>
                  </a:lnTo>
                  <a:lnTo>
                    <a:pt x="62" y="62"/>
                  </a:lnTo>
                  <a:lnTo>
                    <a:pt x="48" y="48"/>
                  </a:lnTo>
                  <a:lnTo>
                    <a:pt x="48" y="46"/>
                  </a:lnTo>
                  <a:lnTo>
                    <a:pt x="48" y="46"/>
                  </a:lnTo>
                  <a:lnTo>
                    <a:pt x="48" y="46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8" y="38"/>
                  </a:lnTo>
                  <a:lnTo>
                    <a:pt x="68" y="36"/>
                  </a:lnTo>
                  <a:lnTo>
                    <a:pt x="68" y="38"/>
                  </a:lnTo>
                  <a:lnTo>
                    <a:pt x="70" y="58"/>
                  </a:lnTo>
                  <a:lnTo>
                    <a:pt x="70" y="58"/>
                  </a:lnTo>
                  <a:lnTo>
                    <a:pt x="72" y="58"/>
                  </a:lnTo>
                  <a:lnTo>
                    <a:pt x="72" y="58"/>
                  </a:lnTo>
                  <a:lnTo>
                    <a:pt x="72" y="58"/>
                  </a:lnTo>
                  <a:lnTo>
                    <a:pt x="76" y="60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56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8" y="36"/>
                  </a:lnTo>
                  <a:lnTo>
                    <a:pt x="78" y="30"/>
                  </a:lnTo>
                  <a:lnTo>
                    <a:pt x="74" y="24"/>
                  </a:lnTo>
                  <a:lnTo>
                    <a:pt x="74" y="24"/>
                  </a:lnTo>
                  <a:lnTo>
                    <a:pt x="68" y="20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56" y="20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2" y="26"/>
                  </a:lnTo>
                  <a:lnTo>
                    <a:pt x="36" y="30"/>
                  </a:lnTo>
                  <a:lnTo>
                    <a:pt x="36" y="30"/>
                  </a:lnTo>
                  <a:lnTo>
                    <a:pt x="34" y="36"/>
                  </a:lnTo>
                  <a:lnTo>
                    <a:pt x="34" y="42"/>
                  </a:lnTo>
                  <a:lnTo>
                    <a:pt x="34" y="42"/>
                  </a:lnTo>
                  <a:close/>
                  <a:moveTo>
                    <a:pt x="70" y="24"/>
                  </a:moveTo>
                  <a:lnTo>
                    <a:pt x="70" y="24"/>
                  </a:lnTo>
                  <a:lnTo>
                    <a:pt x="72" y="32"/>
                  </a:lnTo>
                  <a:lnTo>
                    <a:pt x="74" y="38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6" y="30"/>
                  </a:lnTo>
                  <a:lnTo>
                    <a:pt x="70" y="24"/>
                  </a:lnTo>
                  <a:lnTo>
                    <a:pt x="70" y="24"/>
                  </a:lnTo>
                  <a:close/>
                  <a:moveTo>
                    <a:pt x="76" y="42"/>
                  </a:moveTo>
                  <a:lnTo>
                    <a:pt x="74" y="42"/>
                  </a:lnTo>
                  <a:lnTo>
                    <a:pt x="74" y="42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6" y="42"/>
                  </a:lnTo>
                  <a:lnTo>
                    <a:pt x="76" y="42"/>
                  </a:lnTo>
                  <a:close/>
                  <a:moveTo>
                    <a:pt x="72" y="88"/>
                  </a:moveTo>
                  <a:lnTo>
                    <a:pt x="72" y="88"/>
                  </a:lnTo>
                  <a:lnTo>
                    <a:pt x="80" y="84"/>
                  </a:lnTo>
                  <a:lnTo>
                    <a:pt x="80" y="84"/>
                  </a:lnTo>
                  <a:lnTo>
                    <a:pt x="88" y="80"/>
                  </a:lnTo>
                  <a:lnTo>
                    <a:pt x="88" y="78"/>
                  </a:lnTo>
                  <a:lnTo>
                    <a:pt x="86" y="76"/>
                  </a:lnTo>
                  <a:lnTo>
                    <a:pt x="86" y="76"/>
                  </a:lnTo>
                  <a:lnTo>
                    <a:pt x="78" y="82"/>
                  </a:lnTo>
                  <a:lnTo>
                    <a:pt x="78" y="82"/>
                  </a:lnTo>
                  <a:lnTo>
                    <a:pt x="70" y="84"/>
                  </a:lnTo>
                  <a:lnTo>
                    <a:pt x="68" y="82"/>
                  </a:lnTo>
                  <a:lnTo>
                    <a:pt x="68" y="82"/>
                  </a:lnTo>
                  <a:lnTo>
                    <a:pt x="78" y="80"/>
                  </a:lnTo>
                  <a:lnTo>
                    <a:pt x="78" y="80"/>
                  </a:lnTo>
                  <a:lnTo>
                    <a:pt x="86" y="74"/>
                  </a:lnTo>
                  <a:lnTo>
                    <a:pt x="86" y="74"/>
                  </a:lnTo>
                  <a:lnTo>
                    <a:pt x="86" y="72"/>
                  </a:lnTo>
                  <a:lnTo>
                    <a:pt x="84" y="72"/>
                  </a:lnTo>
                  <a:lnTo>
                    <a:pt x="62" y="82"/>
                  </a:lnTo>
                  <a:lnTo>
                    <a:pt x="62" y="82"/>
                  </a:lnTo>
                  <a:lnTo>
                    <a:pt x="64" y="84"/>
                  </a:lnTo>
                  <a:lnTo>
                    <a:pt x="66" y="84"/>
                  </a:lnTo>
                  <a:lnTo>
                    <a:pt x="64" y="86"/>
                  </a:lnTo>
                  <a:lnTo>
                    <a:pt x="64" y="88"/>
                  </a:lnTo>
                  <a:lnTo>
                    <a:pt x="68" y="90"/>
                  </a:lnTo>
                  <a:lnTo>
                    <a:pt x="68" y="90"/>
                  </a:lnTo>
                  <a:lnTo>
                    <a:pt x="68" y="92"/>
                  </a:lnTo>
                  <a:lnTo>
                    <a:pt x="68" y="94"/>
                  </a:lnTo>
                  <a:lnTo>
                    <a:pt x="70" y="96"/>
                  </a:lnTo>
                  <a:lnTo>
                    <a:pt x="70" y="96"/>
                  </a:lnTo>
                  <a:lnTo>
                    <a:pt x="76" y="94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90" y="86"/>
                  </a:lnTo>
                  <a:lnTo>
                    <a:pt x="90" y="82"/>
                  </a:lnTo>
                  <a:lnTo>
                    <a:pt x="88" y="82"/>
                  </a:lnTo>
                  <a:lnTo>
                    <a:pt x="88" y="82"/>
                  </a:lnTo>
                  <a:lnTo>
                    <a:pt x="80" y="86"/>
                  </a:lnTo>
                  <a:lnTo>
                    <a:pt x="80" y="86"/>
                  </a:lnTo>
                  <a:lnTo>
                    <a:pt x="72" y="90"/>
                  </a:lnTo>
                  <a:lnTo>
                    <a:pt x="72" y="88"/>
                  </a:lnTo>
                  <a:lnTo>
                    <a:pt x="72" y="88"/>
                  </a:lnTo>
                  <a:close/>
                  <a:moveTo>
                    <a:pt x="88" y="92"/>
                  </a:moveTo>
                  <a:lnTo>
                    <a:pt x="88" y="92"/>
                  </a:lnTo>
                  <a:lnTo>
                    <a:pt x="92" y="88"/>
                  </a:lnTo>
                  <a:lnTo>
                    <a:pt x="94" y="86"/>
                  </a:lnTo>
                  <a:lnTo>
                    <a:pt x="94" y="86"/>
                  </a:lnTo>
                  <a:lnTo>
                    <a:pt x="94" y="82"/>
                  </a:lnTo>
                  <a:lnTo>
                    <a:pt x="94" y="82"/>
                  </a:lnTo>
                  <a:lnTo>
                    <a:pt x="92" y="80"/>
                  </a:lnTo>
                  <a:lnTo>
                    <a:pt x="90" y="80"/>
                  </a:lnTo>
                  <a:lnTo>
                    <a:pt x="92" y="76"/>
                  </a:lnTo>
                  <a:lnTo>
                    <a:pt x="92" y="76"/>
                  </a:lnTo>
                  <a:lnTo>
                    <a:pt x="90" y="76"/>
                  </a:lnTo>
                  <a:lnTo>
                    <a:pt x="88" y="74"/>
                  </a:lnTo>
                  <a:lnTo>
                    <a:pt x="88" y="72"/>
                  </a:lnTo>
                  <a:lnTo>
                    <a:pt x="88" y="70"/>
                  </a:lnTo>
                  <a:lnTo>
                    <a:pt x="88" y="70"/>
                  </a:lnTo>
                  <a:lnTo>
                    <a:pt x="86" y="68"/>
                  </a:lnTo>
                  <a:lnTo>
                    <a:pt x="86" y="66"/>
                  </a:lnTo>
                  <a:lnTo>
                    <a:pt x="86" y="66"/>
                  </a:lnTo>
                  <a:lnTo>
                    <a:pt x="84" y="58"/>
                  </a:lnTo>
                  <a:lnTo>
                    <a:pt x="86" y="50"/>
                  </a:lnTo>
                  <a:lnTo>
                    <a:pt x="86" y="50"/>
                  </a:lnTo>
                  <a:lnTo>
                    <a:pt x="86" y="42"/>
                  </a:lnTo>
                  <a:lnTo>
                    <a:pt x="86" y="34"/>
                  </a:lnTo>
                  <a:lnTo>
                    <a:pt x="84" y="28"/>
                  </a:lnTo>
                  <a:lnTo>
                    <a:pt x="80" y="20"/>
                  </a:lnTo>
                  <a:lnTo>
                    <a:pt x="80" y="20"/>
                  </a:lnTo>
                  <a:lnTo>
                    <a:pt x="72" y="14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54" y="12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38" y="20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26" y="34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30" y="52"/>
                  </a:lnTo>
                  <a:lnTo>
                    <a:pt x="34" y="60"/>
                  </a:lnTo>
                  <a:lnTo>
                    <a:pt x="40" y="64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52" y="72"/>
                  </a:lnTo>
                  <a:lnTo>
                    <a:pt x="58" y="78"/>
                  </a:lnTo>
                  <a:lnTo>
                    <a:pt x="60" y="80"/>
                  </a:lnTo>
                  <a:lnTo>
                    <a:pt x="58" y="82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62" y="86"/>
                  </a:lnTo>
                  <a:lnTo>
                    <a:pt x="60" y="88"/>
                  </a:lnTo>
                  <a:lnTo>
                    <a:pt x="60" y="88"/>
                  </a:lnTo>
                  <a:lnTo>
                    <a:pt x="62" y="90"/>
                  </a:lnTo>
                  <a:lnTo>
                    <a:pt x="64" y="92"/>
                  </a:lnTo>
                  <a:lnTo>
                    <a:pt x="64" y="94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8" y="98"/>
                  </a:lnTo>
                  <a:lnTo>
                    <a:pt x="68" y="98"/>
                  </a:lnTo>
                  <a:lnTo>
                    <a:pt x="70" y="98"/>
                  </a:lnTo>
                  <a:lnTo>
                    <a:pt x="70" y="98"/>
                  </a:lnTo>
                  <a:lnTo>
                    <a:pt x="76" y="98"/>
                  </a:lnTo>
                  <a:lnTo>
                    <a:pt x="76" y="98"/>
                  </a:lnTo>
                  <a:lnTo>
                    <a:pt x="80" y="100"/>
                  </a:lnTo>
                  <a:lnTo>
                    <a:pt x="84" y="100"/>
                  </a:lnTo>
                  <a:lnTo>
                    <a:pt x="84" y="100"/>
                  </a:lnTo>
                  <a:lnTo>
                    <a:pt x="86" y="96"/>
                  </a:lnTo>
                  <a:lnTo>
                    <a:pt x="88" y="92"/>
                  </a:lnTo>
                  <a:lnTo>
                    <a:pt x="88" y="92"/>
                  </a:lnTo>
                  <a:close/>
                  <a:moveTo>
                    <a:pt x="64" y="70"/>
                  </a:moveTo>
                  <a:lnTo>
                    <a:pt x="66" y="70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2" y="64"/>
                  </a:lnTo>
                  <a:lnTo>
                    <a:pt x="62" y="64"/>
                  </a:lnTo>
                  <a:lnTo>
                    <a:pt x="62" y="68"/>
                  </a:lnTo>
                  <a:lnTo>
                    <a:pt x="64" y="70"/>
                  </a:lnTo>
                  <a:lnTo>
                    <a:pt x="64" y="70"/>
                  </a:lnTo>
                  <a:close/>
                  <a:moveTo>
                    <a:pt x="68" y="70"/>
                  </a:moveTo>
                  <a:lnTo>
                    <a:pt x="70" y="68"/>
                  </a:lnTo>
                  <a:lnTo>
                    <a:pt x="70" y="68"/>
                  </a:lnTo>
                  <a:lnTo>
                    <a:pt x="70" y="68"/>
                  </a:lnTo>
                  <a:lnTo>
                    <a:pt x="70" y="68"/>
                  </a:lnTo>
                  <a:lnTo>
                    <a:pt x="70" y="68"/>
                  </a:lnTo>
                  <a:lnTo>
                    <a:pt x="70" y="68"/>
                  </a:lnTo>
                  <a:lnTo>
                    <a:pt x="70" y="68"/>
                  </a:lnTo>
                  <a:lnTo>
                    <a:pt x="70" y="68"/>
                  </a:lnTo>
                  <a:lnTo>
                    <a:pt x="70" y="68"/>
                  </a:lnTo>
                  <a:lnTo>
                    <a:pt x="70" y="68"/>
                  </a:lnTo>
                  <a:lnTo>
                    <a:pt x="70" y="68"/>
                  </a:lnTo>
                  <a:lnTo>
                    <a:pt x="70" y="68"/>
                  </a:lnTo>
                  <a:lnTo>
                    <a:pt x="72" y="68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8" y="62"/>
                  </a:lnTo>
                  <a:lnTo>
                    <a:pt x="68" y="60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4" y="50"/>
                  </a:lnTo>
                  <a:lnTo>
                    <a:pt x="66" y="50"/>
                  </a:lnTo>
                  <a:lnTo>
                    <a:pt x="64" y="48"/>
                  </a:lnTo>
                  <a:lnTo>
                    <a:pt x="58" y="52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2" y="52"/>
                  </a:lnTo>
                  <a:lnTo>
                    <a:pt x="66" y="62"/>
                  </a:lnTo>
                  <a:lnTo>
                    <a:pt x="66" y="62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8" y="70"/>
                  </a:lnTo>
                  <a:lnTo>
                    <a:pt x="68" y="70"/>
                  </a:lnTo>
                  <a:close/>
                  <a:moveTo>
                    <a:pt x="74" y="66"/>
                  </a:moveTo>
                  <a:lnTo>
                    <a:pt x="76" y="66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70" y="60"/>
                  </a:lnTo>
                  <a:lnTo>
                    <a:pt x="74" y="66"/>
                  </a:lnTo>
                  <a:lnTo>
                    <a:pt x="74" y="66"/>
                  </a:lnTo>
                  <a:close/>
                  <a:moveTo>
                    <a:pt x="62" y="60"/>
                  </a:moveTo>
                  <a:lnTo>
                    <a:pt x="60" y="54"/>
                  </a:lnTo>
                  <a:lnTo>
                    <a:pt x="60" y="56"/>
                  </a:lnTo>
                  <a:lnTo>
                    <a:pt x="58" y="56"/>
                  </a:lnTo>
                  <a:lnTo>
                    <a:pt x="58" y="54"/>
                  </a:lnTo>
                  <a:lnTo>
                    <a:pt x="56" y="52"/>
                  </a:lnTo>
                  <a:lnTo>
                    <a:pt x="56" y="50"/>
                  </a:lnTo>
                  <a:lnTo>
                    <a:pt x="56" y="50"/>
                  </a:lnTo>
                  <a:lnTo>
                    <a:pt x="66" y="46"/>
                  </a:lnTo>
                  <a:lnTo>
                    <a:pt x="66" y="46"/>
                  </a:lnTo>
                  <a:lnTo>
                    <a:pt x="66" y="46"/>
                  </a:lnTo>
                  <a:lnTo>
                    <a:pt x="68" y="50"/>
                  </a:lnTo>
                  <a:lnTo>
                    <a:pt x="68" y="50"/>
                  </a:lnTo>
                  <a:lnTo>
                    <a:pt x="68" y="52"/>
                  </a:lnTo>
                  <a:lnTo>
                    <a:pt x="66" y="52"/>
                  </a:lnTo>
                  <a:lnTo>
                    <a:pt x="70" y="56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6" y="40"/>
                  </a:lnTo>
                  <a:lnTo>
                    <a:pt x="66" y="40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6"/>
                  </a:lnTo>
                  <a:lnTo>
                    <a:pt x="52" y="46"/>
                  </a:lnTo>
                  <a:lnTo>
                    <a:pt x="50" y="46"/>
                  </a:lnTo>
                  <a:lnTo>
                    <a:pt x="62" y="6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6764" name="图片 26" descr="Android_Logo_256px_1124364_easyicon.net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0" y="6520"/>
              <a:ext cx="1836" cy="183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765" name="Picture 14" descr="相关图片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71" y="6678"/>
              <a:ext cx="1273" cy="1273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16766" name="文本框 7"/>
          <p:cNvSpPr txBox="1"/>
          <p:nvPr/>
        </p:nvSpPr>
        <p:spPr>
          <a:xfrm>
            <a:off x="171450" y="7466013"/>
            <a:ext cx="4360863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dirty="0">
                <a:solidFill>
                  <a:srgbClr val="0B86D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FMHA —— Financial MySQL HA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50EE47-8D32-46E0-9942-C6B3F2D9F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3" name="5c5c6363-8da2-4e7c-b72c-935bc104d25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321285A-61BB-4166-B7AE-DD5ECF3067A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2995" y="40211"/>
            <a:ext cx="13741993" cy="7587667"/>
            <a:chOff x="-11552" y="0"/>
            <a:chExt cx="12215105" cy="6744593"/>
          </a:xfrm>
        </p:grpSpPr>
        <p:sp>
          <p:nvSpPr>
            <p:cNvPr id="4" name="îṥlïḓè">
              <a:extLst>
                <a:ext uri="{FF2B5EF4-FFF2-40B4-BE49-F238E27FC236}">
                  <a16:creationId xmlns:a16="http://schemas.microsoft.com/office/drawing/2014/main" id="{B15CED73-5C6D-499A-972F-26F80319E6C6}"/>
                </a:ext>
              </a:extLst>
            </p:cNvPr>
            <p:cNvSpPr/>
            <p:nvPr/>
          </p:nvSpPr>
          <p:spPr>
            <a:xfrm>
              <a:off x="-11552" y="0"/>
              <a:ext cx="12215105" cy="258899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700" dirty="0"/>
            </a:p>
          </p:txBody>
        </p:sp>
        <p:sp>
          <p:nvSpPr>
            <p:cNvPr id="5" name="íṧ1îḋe">
              <a:extLst>
                <a:ext uri="{FF2B5EF4-FFF2-40B4-BE49-F238E27FC236}">
                  <a16:creationId xmlns:a16="http://schemas.microsoft.com/office/drawing/2014/main" id="{D332C21A-A6CF-4D6E-A5FF-0C5F161453E3}"/>
                </a:ext>
              </a:extLst>
            </p:cNvPr>
            <p:cNvSpPr/>
            <p:nvPr/>
          </p:nvSpPr>
          <p:spPr>
            <a:xfrm>
              <a:off x="5172542" y="1651165"/>
              <a:ext cx="1846917" cy="184691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57150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 sz="2700"/>
            </a:p>
          </p:txBody>
        </p:sp>
        <p:sp>
          <p:nvSpPr>
            <p:cNvPr id="6" name="ïşļîde">
              <a:extLst>
                <a:ext uri="{FF2B5EF4-FFF2-40B4-BE49-F238E27FC236}">
                  <a16:creationId xmlns:a16="http://schemas.microsoft.com/office/drawing/2014/main" id="{EF9DCE33-B1FA-4D52-B653-1E6A3966AFDF}"/>
                </a:ext>
              </a:extLst>
            </p:cNvPr>
            <p:cNvSpPr/>
            <p:nvPr/>
          </p:nvSpPr>
          <p:spPr>
            <a:xfrm>
              <a:off x="5994207" y="6541008"/>
              <a:ext cx="203585" cy="2035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700"/>
            </a:p>
          </p:txBody>
        </p:sp>
        <p:sp>
          <p:nvSpPr>
            <p:cNvPr id="7" name="íšḻiďe">
              <a:extLst>
                <a:ext uri="{FF2B5EF4-FFF2-40B4-BE49-F238E27FC236}">
                  <a16:creationId xmlns:a16="http://schemas.microsoft.com/office/drawing/2014/main" id="{97F756B9-C4FF-4922-BD73-5E6C06736A7F}"/>
                </a:ext>
              </a:extLst>
            </p:cNvPr>
            <p:cNvSpPr/>
            <p:nvPr/>
          </p:nvSpPr>
          <p:spPr>
            <a:xfrm flipV="1">
              <a:off x="6284516" y="6576635"/>
              <a:ext cx="132330" cy="13233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700"/>
            </a:p>
          </p:txBody>
        </p:sp>
        <p:sp>
          <p:nvSpPr>
            <p:cNvPr id="8" name="îṩliďe">
              <a:extLst>
                <a:ext uri="{FF2B5EF4-FFF2-40B4-BE49-F238E27FC236}">
                  <a16:creationId xmlns:a16="http://schemas.microsoft.com/office/drawing/2014/main" id="{41E52816-6BCF-4237-B6C3-FB42D39E99F5}"/>
                </a:ext>
              </a:extLst>
            </p:cNvPr>
            <p:cNvSpPr/>
            <p:nvPr/>
          </p:nvSpPr>
          <p:spPr>
            <a:xfrm flipV="1">
              <a:off x="5775152" y="6576635"/>
              <a:ext cx="132330" cy="13233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700"/>
            </a:p>
          </p:txBody>
        </p:sp>
        <p:sp>
          <p:nvSpPr>
            <p:cNvPr id="9" name="íslíďè">
              <a:extLst>
                <a:ext uri="{FF2B5EF4-FFF2-40B4-BE49-F238E27FC236}">
                  <a16:creationId xmlns:a16="http://schemas.microsoft.com/office/drawing/2014/main" id="{E8701573-0E3B-420D-9115-C5A0B4B9857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503570" y="6589207"/>
              <a:ext cx="107188" cy="10718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700"/>
            </a:p>
          </p:txBody>
        </p:sp>
        <p:sp>
          <p:nvSpPr>
            <p:cNvPr id="10" name="îş1íḓê">
              <a:extLst>
                <a:ext uri="{FF2B5EF4-FFF2-40B4-BE49-F238E27FC236}">
                  <a16:creationId xmlns:a16="http://schemas.microsoft.com/office/drawing/2014/main" id="{B738DFA4-D89A-44A1-899A-83A5EC88A8D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581240" y="6589207"/>
              <a:ext cx="107188" cy="10718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700"/>
            </a:p>
          </p:txBody>
        </p:sp>
        <p:sp>
          <p:nvSpPr>
            <p:cNvPr id="11" name="îślïḓè">
              <a:extLst>
                <a:ext uri="{FF2B5EF4-FFF2-40B4-BE49-F238E27FC236}">
                  <a16:creationId xmlns:a16="http://schemas.microsoft.com/office/drawing/2014/main" id="{DBDA49EE-3E31-4A25-A79C-E850E72A0D6B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697485" y="6605286"/>
              <a:ext cx="75031" cy="750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700"/>
            </a:p>
          </p:txBody>
        </p:sp>
        <p:sp>
          <p:nvSpPr>
            <p:cNvPr id="12" name="íSľíḋé">
              <a:extLst>
                <a:ext uri="{FF2B5EF4-FFF2-40B4-BE49-F238E27FC236}">
                  <a16:creationId xmlns:a16="http://schemas.microsoft.com/office/drawing/2014/main" id="{816B2511-2660-4335-AB65-707A43D13F9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419485" y="6605286"/>
              <a:ext cx="75031" cy="750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700"/>
            </a:p>
          </p:txBody>
        </p:sp>
        <p:sp>
          <p:nvSpPr>
            <p:cNvPr id="14" name="iṡḻïḋe">
              <a:extLst>
                <a:ext uri="{FF2B5EF4-FFF2-40B4-BE49-F238E27FC236}">
                  <a16:creationId xmlns:a16="http://schemas.microsoft.com/office/drawing/2014/main" id="{B0C29F42-F30B-4E96-ABF3-A43F0C8AAA6E}"/>
                </a:ext>
              </a:extLst>
            </p:cNvPr>
            <p:cNvSpPr txBox="1">
              <a:spLocks/>
            </p:cNvSpPr>
            <p:nvPr/>
          </p:nvSpPr>
          <p:spPr>
            <a:xfrm>
              <a:off x="719138" y="3544944"/>
              <a:ext cx="10753724" cy="481026"/>
            </a:xfrm>
            <a:prstGeom prst="rect">
              <a:avLst/>
            </a:prstGeom>
          </p:spPr>
          <p:txBody>
            <a:bodyPr vert="horz" wrap="none" lIns="0" tIns="0" rIns="0" bIns="0" anchor="ctr">
              <a:noAutofit/>
            </a:bodyPr>
            <a:lstStyle/>
            <a:p>
              <a:pPr algn="ctr" defTabSz="1160579">
                <a:tabLst>
                  <a:tab pos="4045149" algn="l"/>
                </a:tabLst>
                <a:defRPr/>
              </a:pPr>
              <a:r>
                <a:rPr lang="zh-CN" altLang="en-US" sz="2700" b="1" dirty="0">
                  <a:solidFill>
                    <a:schemeClr val="accent1"/>
                  </a:solidFill>
                </a:rPr>
                <a:t>应用案例</a:t>
              </a:r>
            </a:p>
          </p:txBody>
        </p:sp>
        <p:sp>
          <p:nvSpPr>
            <p:cNvPr id="15" name="ïŝ1íďe">
              <a:extLst>
                <a:ext uri="{FF2B5EF4-FFF2-40B4-BE49-F238E27FC236}">
                  <a16:creationId xmlns:a16="http://schemas.microsoft.com/office/drawing/2014/main" id="{0C6BE1A8-978A-4863-929E-272C1C1FB953}"/>
                </a:ext>
              </a:extLst>
            </p:cNvPr>
            <p:cNvSpPr/>
            <p:nvPr/>
          </p:nvSpPr>
          <p:spPr>
            <a:xfrm>
              <a:off x="5304413" y="1776715"/>
              <a:ext cx="1583174" cy="1595819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700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26764428-DB14-4D38-A27D-93E0E47EC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388" y="4791989"/>
            <a:ext cx="7255925" cy="316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61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extBox 21"/>
          <p:cNvSpPr txBox="1"/>
          <p:nvPr/>
        </p:nvSpPr>
        <p:spPr>
          <a:xfrm>
            <a:off x="773113" y="3624263"/>
            <a:ext cx="4522787" cy="1322387"/>
          </a:xfrm>
          <a:prstGeom prst="rect">
            <a:avLst/>
          </a:prstGeom>
          <a:noFill/>
          <a:ln w="9525">
            <a:noFill/>
          </a:ln>
        </p:spPr>
        <p:txBody>
          <a:bodyPr lIns="92144" tIns="46071" rIns="92144" bIns="46071" anchor="t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目录 </a:t>
            </a:r>
          </a:p>
          <a:p>
            <a:pPr algn="ctr"/>
            <a:r>
              <a:rPr lang="en-US" altLang="zh-CN" sz="40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CONTENTS</a:t>
            </a:r>
          </a:p>
        </p:txBody>
      </p:sp>
      <p:sp>
        <p:nvSpPr>
          <p:cNvPr id="123906" name="下箭头 64"/>
          <p:cNvSpPr/>
          <p:nvPr/>
        </p:nvSpPr>
        <p:spPr>
          <a:xfrm rot="-5400000">
            <a:off x="5105400" y="4064000"/>
            <a:ext cx="1042988" cy="72707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>
            <a:noFill/>
          </a:ln>
        </p:spPr>
        <p:txBody>
          <a:bodyPr lIns="69092" tIns="34546" rIns="69092" bIns="34546"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23907" name="组合 20"/>
          <p:cNvGrpSpPr/>
          <p:nvPr/>
        </p:nvGrpSpPr>
        <p:grpSpPr>
          <a:xfrm>
            <a:off x="6824663" y="1864208"/>
            <a:ext cx="5162550" cy="927100"/>
            <a:chOff x="4893954" y="674996"/>
            <a:chExt cx="3565525" cy="587375"/>
          </a:xfrm>
        </p:grpSpPr>
        <p:sp>
          <p:nvSpPr>
            <p:cNvPr id="123908" name="圆角矩形 44"/>
            <p:cNvSpPr/>
            <p:nvPr/>
          </p:nvSpPr>
          <p:spPr>
            <a:xfrm>
              <a:off x="4893954" y="674996"/>
              <a:ext cx="3778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en-US" altLang="zh-CN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Arial Unicode MS" panose="020B0604020202020204" pitchFamily="34" charset="-122"/>
                </a:rPr>
                <a:t>1</a:t>
              </a:r>
            </a:p>
          </p:txBody>
        </p:sp>
        <p:sp>
          <p:nvSpPr>
            <p:cNvPr id="123909" name="圆角矩形 44"/>
            <p:cNvSpPr/>
            <p:nvPr/>
          </p:nvSpPr>
          <p:spPr>
            <a:xfrm>
              <a:off x="5630554" y="674996"/>
              <a:ext cx="28289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zh-CN" alt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</a:rPr>
                <a:t>两地多中心项目</a:t>
              </a:r>
            </a:p>
          </p:txBody>
        </p:sp>
      </p:grpSp>
      <p:grpSp>
        <p:nvGrpSpPr>
          <p:cNvPr id="123910" name="组合 21"/>
          <p:cNvGrpSpPr/>
          <p:nvPr/>
        </p:nvGrpSpPr>
        <p:grpSpPr>
          <a:xfrm>
            <a:off x="6824663" y="3202470"/>
            <a:ext cx="5162550" cy="925513"/>
            <a:chOff x="4893954" y="674996"/>
            <a:chExt cx="3565525" cy="587375"/>
          </a:xfrm>
        </p:grpSpPr>
        <p:sp>
          <p:nvSpPr>
            <p:cNvPr id="123911" name="圆角矩形 44"/>
            <p:cNvSpPr/>
            <p:nvPr/>
          </p:nvSpPr>
          <p:spPr>
            <a:xfrm>
              <a:off x="4893954" y="674996"/>
              <a:ext cx="3778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en-US" altLang="zh-CN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Arial Unicode MS" panose="020B0604020202020204" pitchFamily="34" charset="-122"/>
                </a:rPr>
                <a:t>2</a:t>
              </a:r>
            </a:p>
          </p:txBody>
        </p:sp>
        <p:sp>
          <p:nvSpPr>
            <p:cNvPr id="123912" name="圆角矩形 44"/>
            <p:cNvSpPr/>
            <p:nvPr/>
          </p:nvSpPr>
          <p:spPr>
            <a:xfrm>
              <a:off x="5630554" y="674996"/>
              <a:ext cx="28289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zh-CN" alt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</a:rPr>
                <a:t>金融数据库安全</a:t>
              </a:r>
            </a:p>
          </p:txBody>
        </p:sp>
      </p:grpSp>
      <p:grpSp>
        <p:nvGrpSpPr>
          <p:cNvPr id="123913" name="组合 24"/>
          <p:cNvGrpSpPr/>
          <p:nvPr/>
        </p:nvGrpSpPr>
        <p:grpSpPr>
          <a:xfrm>
            <a:off x="6824663" y="4542320"/>
            <a:ext cx="5162550" cy="927100"/>
            <a:chOff x="4893954" y="674996"/>
            <a:chExt cx="3565525" cy="587375"/>
          </a:xfrm>
        </p:grpSpPr>
        <p:sp>
          <p:nvSpPr>
            <p:cNvPr id="123914" name="圆角矩形 44"/>
            <p:cNvSpPr/>
            <p:nvPr/>
          </p:nvSpPr>
          <p:spPr>
            <a:xfrm>
              <a:off x="4893954" y="674996"/>
              <a:ext cx="3778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en-US" altLang="zh-CN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Arial Unicode MS" panose="020B0604020202020204" pitchFamily="34" charset="-122"/>
                </a:rPr>
                <a:t>3</a:t>
              </a:r>
            </a:p>
          </p:txBody>
        </p:sp>
        <p:sp>
          <p:nvSpPr>
            <p:cNvPr id="123915" name="圆角矩形 44"/>
            <p:cNvSpPr/>
            <p:nvPr/>
          </p:nvSpPr>
          <p:spPr>
            <a:xfrm>
              <a:off x="5630554" y="674996"/>
              <a:ext cx="28289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zh-CN" alt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</a:rPr>
                <a:t>智能化运维思考</a:t>
              </a:r>
            </a:p>
          </p:txBody>
        </p:sp>
      </p:grpSp>
      <p:grpSp>
        <p:nvGrpSpPr>
          <p:cNvPr id="2" name="组合 20"/>
          <p:cNvGrpSpPr/>
          <p:nvPr/>
        </p:nvGrpSpPr>
        <p:grpSpPr>
          <a:xfrm>
            <a:off x="6824663" y="4531208"/>
            <a:ext cx="5219700" cy="927100"/>
            <a:chOff x="4804935" y="581596"/>
            <a:chExt cx="3528184" cy="587375"/>
          </a:xfrm>
        </p:grpSpPr>
        <p:sp>
          <p:nvSpPr>
            <p:cNvPr id="123920" name="圆角矩形 44"/>
            <p:cNvSpPr/>
            <p:nvPr/>
          </p:nvSpPr>
          <p:spPr>
            <a:xfrm>
              <a:off x="4804935" y="581596"/>
              <a:ext cx="377825" cy="587375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en-US" altLang="zh-CN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Arial Unicode MS" panose="020B0604020202020204" pitchFamily="34" charset="-122"/>
                </a:rPr>
                <a:t>3</a:t>
              </a:r>
            </a:p>
          </p:txBody>
        </p:sp>
        <p:sp>
          <p:nvSpPr>
            <p:cNvPr id="123921" name="圆角矩形 44"/>
            <p:cNvSpPr/>
            <p:nvPr/>
          </p:nvSpPr>
          <p:spPr>
            <a:xfrm>
              <a:off x="5504194" y="581596"/>
              <a:ext cx="2828925" cy="587375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zh-CN" alt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</a:rPr>
                <a:t>智能化运维思考</a:t>
              </a:r>
            </a:p>
          </p:txBody>
        </p:sp>
      </p:grpSp>
      <p:grpSp>
        <p:nvGrpSpPr>
          <p:cNvPr id="16" name="组合 24">
            <a:extLst>
              <a:ext uri="{FF2B5EF4-FFF2-40B4-BE49-F238E27FC236}">
                <a16:creationId xmlns:a16="http://schemas.microsoft.com/office/drawing/2014/main" id="{6EC479C8-1B73-4F2E-B944-4CCF47545DAD}"/>
              </a:ext>
            </a:extLst>
          </p:cNvPr>
          <p:cNvGrpSpPr/>
          <p:nvPr/>
        </p:nvGrpSpPr>
        <p:grpSpPr>
          <a:xfrm>
            <a:off x="6824663" y="5873819"/>
            <a:ext cx="5162550" cy="927100"/>
            <a:chOff x="4893954" y="674996"/>
            <a:chExt cx="3565525" cy="587375"/>
          </a:xfrm>
        </p:grpSpPr>
        <p:sp>
          <p:nvSpPr>
            <p:cNvPr id="17" name="圆角矩形 44">
              <a:extLst>
                <a:ext uri="{FF2B5EF4-FFF2-40B4-BE49-F238E27FC236}">
                  <a16:creationId xmlns:a16="http://schemas.microsoft.com/office/drawing/2014/main" id="{9F99F9A9-0104-44CE-BCAF-D5098F2CBEC4}"/>
                </a:ext>
              </a:extLst>
            </p:cNvPr>
            <p:cNvSpPr/>
            <p:nvPr/>
          </p:nvSpPr>
          <p:spPr>
            <a:xfrm>
              <a:off x="4893954" y="674996"/>
              <a:ext cx="3778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en-US" altLang="zh-CN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Arial Unicode MS" panose="020B0604020202020204" pitchFamily="34" charset="-122"/>
                </a:rPr>
                <a:t>4</a:t>
              </a:r>
            </a:p>
          </p:txBody>
        </p:sp>
        <p:sp>
          <p:nvSpPr>
            <p:cNvPr id="18" name="圆角矩形 44">
              <a:extLst>
                <a:ext uri="{FF2B5EF4-FFF2-40B4-BE49-F238E27FC236}">
                  <a16:creationId xmlns:a16="http://schemas.microsoft.com/office/drawing/2014/main" id="{5C3E789F-E39A-4A9B-B406-0E0B0502C88F}"/>
                </a:ext>
              </a:extLst>
            </p:cNvPr>
            <p:cNvSpPr/>
            <p:nvPr/>
          </p:nvSpPr>
          <p:spPr>
            <a:xfrm>
              <a:off x="5630554" y="674996"/>
              <a:ext cx="28289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en-US" altLang="zh-CN" sz="28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</a:rPr>
                <a:t>AI</a:t>
              </a:r>
              <a:r>
                <a:rPr lang="zh-CN" alt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</a:rPr>
                <a:t>助力金融业务创新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内容占位符 2"/>
          <p:cNvSpPr>
            <a:spLocks noGrp="1"/>
          </p:cNvSpPr>
          <p:nvPr>
            <p:ph idx="4294967295"/>
          </p:nvPr>
        </p:nvSpPr>
        <p:spPr>
          <a:xfrm>
            <a:off x="2133599" y="1706987"/>
            <a:ext cx="4365172" cy="3249159"/>
          </a:xfrm>
          <a:prstGeom prst="rect">
            <a:avLst/>
          </a:prstGeom>
        </p:spPr>
        <p:txBody>
          <a:bodyPr vert="horz" wrap="square" lIns="113171" tIns="56585" rIns="113171" bIns="56585" rtlCol="0" anchor="t"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现网复杂度</a:t>
            </a:r>
          </a:p>
          <a:p>
            <a:pPr marL="0" indent="0" eaLnBrk="1" hangingPunct="1">
              <a:lnSpc>
                <a:spcPct val="160000"/>
              </a:lnSpc>
              <a:buNone/>
            </a:pPr>
            <a:r>
              <a:rPr lang="zh-CN" altLang="en-US" sz="21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用户规模：</a:t>
            </a:r>
            <a:r>
              <a:rPr lang="en-US" altLang="zh-CN" sz="21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5</a:t>
            </a:r>
            <a:r>
              <a:rPr lang="zh-CN" altLang="en-US" sz="21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亿</a:t>
            </a:r>
            <a:r>
              <a:rPr lang="en-US" altLang="zh-CN" sz="21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+</a:t>
            </a:r>
          </a:p>
          <a:p>
            <a:pPr marL="0" indent="0" eaLnBrk="1" hangingPunct="1">
              <a:lnSpc>
                <a:spcPct val="160000"/>
              </a:lnSpc>
              <a:buNone/>
            </a:pPr>
            <a:r>
              <a:rPr lang="zh-CN" altLang="en-US" sz="21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日志流水：几千亿</a:t>
            </a:r>
            <a:r>
              <a:rPr lang="en-US" altLang="zh-CN" sz="21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+/</a:t>
            </a:r>
            <a:r>
              <a:rPr lang="zh-CN" altLang="en-US" sz="21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天</a:t>
            </a:r>
          </a:p>
          <a:p>
            <a:pPr marL="0" indent="0" eaLnBrk="1" hangingPunct="1">
              <a:lnSpc>
                <a:spcPct val="160000"/>
              </a:lnSpc>
              <a:buNone/>
            </a:pPr>
            <a:r>
              <a:rPr lang="zh-CN" altLang="en-US" sz="21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硬件资源：几十个机房，几万</a:t>
            </a:r>
            <a:r>
              <a:rPr lang="en-US" altLang="zh-CN" sz="21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+</a:t>
            </a:r>
            <a:r>
              <a:rPr lang="zh-CN" altLang="en-US" sz="21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台</a:t>
            </a:r>
            <a:endParaRPr lang="zh-CN" altLang="en-US" sz="21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zh-CN" altLang="en-US" sz="21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软件资源：几千个软件服务</a:t>
            </a:r>
            <a:endParaRPr lang="en-US" altLang="zh-CN" sz="21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indent="0">
              <a:buNone/>
            </a:pPr>
            <a:endParaRPr lang="en-US" altLang="zh-CN" sz="21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41" name="标题 1"/>
          <p:cNvSpPr>
            <a:spLocks noGrp="1"/>
          </p:cNvSpPr>
          <p:nvPr/>
        </p:nvSpPr>
        <p:spPr>
          <a:xfrm>
            <a:off x="289024" y="186679"/>
            <a:ext cx="10737617" cy="728798"/>
          </a:xfrm>
          <a:prstGeom prst="rect">
            <a:avLst/>
          </a:prstGeom>
          <a:noFill/>
          <a:ln w="9525">
            <a:noFill/>
          </a:ln>
        </p:spPr>
        <p:txBody>
          <a:bodyPr wrap="square" lIns="113171" tIns="56585" rIns="113171" bIns="56585" anchor="ctr"/>
          <a:lstStyle>
            <a:lvl1pPr marL="0" lvl="0" indent="0" algn="l" defTabSz="125730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None/>
              <a:defRPr sz="3600" b="1" i="0" u="none" kern="1200" baseline="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背景介绍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现网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情况（业务现状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要求）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91885" y="914403"/>
            <a:ext cx="925286" cy="0"/>
          </a:xfrm>
          <a:prstGeom prst="line">
            <a:avLst/>
          </a:prstGeom>
          <a:ln w="28575">
            <a:solidFill>
              <a:srgbClr val="249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2"/>
          <p:cNvSpPr txBox="1">
            <a:spLocks/>
          </p:cNvSpPr>
          <p:nvPr/>
        </p:nvSpPr>
        <p:spPr>
          <a:xfrm>
            <a:off x="8115299" y="1706987"/>
            <a:ext cx="4365172" cy="3148012"/>
          </a:xfrm>
          <a:prstGeom prst="rect">
            <a:avLst/>
          </a:prstGeom>
        </p:spPr>
        <p:txBody>
          <a:bodyPr vert="horz" wrap="square" lIns="113171" tIns="56585" rIns="113171" bIns="56585" rtlCol="0" anchor="t">
            <a:normAutofit/>
          </a:bodyPr>
          <a:lstStyle>
            <a:lvl1pPr marL="471488" indent="-471488" algn="l" defTabSz="12573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rgbClr val="595959"/>
                </a:solidFill>
                <a:latin typeface="微软雅黑" charset="-122"/>
                <a:ea typeface="微软雅黑" charset="-122"/>
                <a:cs typeface="+mn-cs"/>
              </a:defRPr>
            </a:lvl1pPr>
            <a:lvl2pPr marL="1022350" lvl="1" indent="-393700" algn="l" defTabSz="1257300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rgbClr val="595959"/>
                </a:solidFill>
                <a:latin typeface="微软雅黑" charset="-122"/>
                <a:ea typeface="微软雅黑" charset="-122"/>
                <a:cs typeface="+mn-cs"/>
              </a:defRPr>
            </a:lvl2pPr>
            <a:lvl3pPr marL="1571625" lvl="2" indent="-314325" algn="l" defTabSz="12573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rgbClr val="595959"/>
                </a:solidFill>
                <a:latin typeface="微软雅黑" charset="-122"/>
                <a:ea typeface="微软雅黑" charset="-122"/>
                <a:cs typeface="+mn-cs"/>
              </a:defRPr>
            </a:lvl3pPr>
            <a:lvl4pPr marL="2200275" lvl="3" indent="-314325" algn="l" defTabSz="1257300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595959"/>
                </a:solidFill>
                <a:latin typeface="微软雅黑" charset="-122"/>
                <a:ea typeface="微软雅黑" charset="-122"/>
                <a:cs typeface="+mn-cs"/>
              </a:defRPr>
            </a:lvl4pPr>
            <a:lvl5pPr marL="2828925" lvl="4" indent="-314325" algn="l" defTabSz="12573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rgbClr val="595959"/>
                </a:solidFill>
                <a:latin typeface="微软雅黑" charset="-122"/>
                <a:ea typeface="微软雅黑" charset="-122"/>
                <a:cs typeface="+mn-cs"/>
              </a:defRPr>
            </a:lvl5pPr>
            <a:lvl6pPr marL="2514600" lvl="5" indent="-228600" algn="l" defTabSz="12573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7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12573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7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12573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7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12573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7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sym typeface="Arial" panose="020B0604020202020204" pitchFamily="34" charset="0"/>
              </a:rPr>
              <a:t>业务要求</a:t>
            </a:r>
          </a:p>
          <a:p>
            <a:pPr marL="0" indent="0">
              <a:lnSpc>
                <a:spcPct val="200000"/>
              </a:lnSpc>
              <a:buFontTx/>
              <a:buNone/>
            </a:pPr>
            <a:r>
              <a:rPr lang="en-US" altLang="zh-CN" sz="2160" dirty="0">
                <a:solidFill>
                  <a:schemeClr val="bg1"/>
                </a:solidFill>
                <a:sym typeface="Arial" panose="020B0604020202020204" pitchFamily="34" charset="0"/>
              </a:rPr>
              <a:t>&gt;99.999%</a:t>
            </a:r>
          </a:p>
          <a:p>
            <a:pPr marL="0" indent="0">
              <a:lnSpc>
                <a:spcPct val="200000"/>
              </a:lnSpc>
              <a:buFontTx/>
              <a:buNone/>
            </a:pPr>
            <a:r>
              <a:rPr lang="en-US" altLang="zh-CN" sz="2160" dirty="0">
                <a:solidFill>
                  <a:schemeClr val="bg1"/>
                </a:solidFill>
                <a:sym typeface="Arial" panose="020B0604020202020204" pitchFamily="34" charset="0"/>
              </a:rPr>
              <a:t>&lt;200ms</a:t>
            </a:r>
            <a:endParaRPr lang="zh-CN" altLang="en-US" sz="2160" dirty="0">
              <a:solidFill>
                <a:schemeClr val="bg1"/>
              </a:solidFill>
              <a:sym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zh-CN" altLang="en-US" sz="216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105400" y="4719295"/>
            <a:ext cx="4365172" cy="2056722"/>
          </a:xfrm>
          <a:prstGeom prst="rect">
            <a:avLst/>
          </a:prstGeom>
        </p:spPr>
        <p:txBody>
          <a:bodyPr vert="horz" wrap="square" lIns="113171" tIns="56585" rIns="113171" bIns="56585" rtlCol="0" anchor="t">
            <a:noAutofit/>
          </a:bodyPr>
          <a:lstStyle>
            <a:lvl1pPr marL="471488" indent="-471488" algn="l" defTabSz="12573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rgbClr val="595959"/>
                </a:solidFill>
                <a:latin typeface="微软雅黑" charset="-122"/>
                <a:ea typeface="微软雅黑" charset="-122"/>
                <a:cs typeface="+mn-cs"/>
              </a:defRPr>
            </a:lvl1pPr>
            <a:lvl2pPr marL="1022350" lvl="1" indent="-393700" algn="l" defTabSz="1257300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rgbClr val="595959"/>
                </a:solidFill>
                <a:latin typeface="微软雅黑" charset="-122"/>
                <a:ea typeface="微软雅黑" charset="-122"/>
                <a:cs typeface="+mn-cs"/>
              </a:defRPr>
            </a:lvl2pPr>
            <a:lvl3pPr marL="1571625" lvl="2" indent="-314325" algn="l" defTabSz="12573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rgbClr val="595959"/>
                </a:solidFill>
                <a:latin typeface="微软雅黑" charset="-122"/>
                <a:ea typeface="微软雅黑" charset="-122"/>
                <a:cs typeface="+mn-cs"/>
              </a:defRPr>
            </a:lvl3pPr>
            <a:lvl4pPr marL="2200275" lvl="3" indent="-314325" algn="l" defTabSz="1257300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595959"/>
                </a:solidFill>
                <a:latin typeface="微软雅黑" charset="-122"/>
                <a:ea typeface="微软雅黑" charset="-122"/>
                <a:cs typeface="+mn-cs"/>
              </a:defRPr>
            </a:lvl4pPr>
            <a:lvl5pPr marL="2828925" lvl="4" indent="-314325" algn="l" defTabSz="12573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rgbClr val="595959"/>
                </a:solidFill>
                <a:latin typeface="微软雅黑" charset="-122"/>
                <a:ea typeface="微软雅黑" charset="-122"/>
                <a:cs typeface="+mn-cs"/>
              </a:defRPr>
            </a:lvl5pPr>
            <a:lvl6pPr marL="2514600" lvl="5" indent="-228600" algn="l" defTabSz="12573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7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12573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7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12573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7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12573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7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altLang="zh-CN" sz="2800" b="1" dirty="0">
              <a:solidFill>
                <a:schemeClr val="bg1"/>
              </a:solidFill>
              <a:sym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sym typeface="Arial" panose="020B0604020202020204" pitchFamily="34" charset="0"/>
              </a:rPr>
              <a:t>对运营的要求是？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sym typeface="Arial" panose="020B0604020202020204" pitchFamily="34" charset="0"/>
              </a:rPr>
              <a:t>对运营平台的要求是？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119257" y="1706987"/>
            <a:ext cx="0" cy="3148012"/>
          </a:xfrm>
          <a:prstGeom prst="line">
            <a:avLst/>
          </a:prstGeom>
          <a:ln w="12700">
            <a:solidFill>
              <a:srgbClr val="249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207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标题 1"/>
          <p:cNvSpPr>
            <a:spLocks noGrp="1"/>
          </p:cNvSpPr>
          <p:nvPr/>
        </p:nvSpPr>
        <p:spPr>
          <a:xfrm>
            <a:off x="270834" y="183232"/>
            <a:ext cx="10737617" cy="728798"/>
          </a:xfrm>
          <a:prstGeom prst="rect">
            <a:avLst/>
          </a:prstGeom>
          <a:noFill/>
          <a:ln w="9525">
            <a:noFill/>
          </a:ln>
        </p:spPr>
        <p:txBody>
          <a:bodyPr wrap="square" lIns="113171" tIns="56585" rIns="113171" bIns="56585" anchor="ctr"/>
          <a:lstStyle>
            <a:lvl1pPr marL="0" lvl="0" indent="0" algn="l" defTabSz="125730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None/>
              <a:defRPr sz="3600" b="1" i="0" u="none" kern="1200" baseline="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背景介绍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运营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平台价值</a:t>
            </a:r>
          </a:p>
        </p:txBody>
      </p:sp>
      <p:sp>
        <p:nvSpPr>
          <p:cNvPr id="2" name="椭圆 1"/>
          <p:cNvSpPr/>
          <p:nvPr/>
        </p:nvSpPr>
        <p:spPr>
          <a:xfrm>
            <a:off x="3210943" y="2146085"/>
            <a:ext cx="1296117" cy="1296117"/>
          </a:xfrm>
          <a:prstGeom prst="ellipse">
            <a:avLst/>
          </a:prstGeom>
          <a:solidFill>
            <a:srgbClr val="3C8D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可视化</a:t>
            </a:r>
          </a:p>
        </p:txBody>
      </p:sp>
      <p:sp>
        <p:nvSpPr>
          <p:cNvPr id="4" name="椭圆 3"/>
          <p:cNvSpPr/>
          <p:nvPr/>
        </p:nvSpPr>
        <p:spPr>
          <a:xfrm>
            <a:off x="4837168" y="5021262"/>
            <a:ext cx="1296117" cy="1296117"/>
          </a:xfrm>
          <a:prstGeom prst="ellipse">
            <a:avLst/>
          </a:prstGeom>
          <a:solidFill>
            <a:srgbClr val="3C8D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智能化</a:t>
            </a:r>
          </a:p>
        </p:txBody>
      </p:sp>
      <p:sp>
        <p:nvSpPr>
          <p:cNvPr id="5" name="椭圆 4"/>
          <p:cNvSpPr/>
          <p:nvPr/>
        </p:nvSpPr>
        <p:spPr>
          <a:xfrm>
            <a:off x="1437542" y="5021262"/>
            <a:ext cx="1296117" cy="1296117"/>
          </a:xfrm>
          <a:prstGeom prst="ellipse">
            <a:avLst/>
          </a:prstGeom>
          <a:solidFill>
            <a:srgbClr val="3C8D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自动化</a:t>
            </a:r>
          </a:p>
        </p:txBody>
      </p:sp>
      <p:sp>
        <p:nvSpPr>
          <p:cNvPr id="18437" name="右箭头 313346"/>
          <p:cNvSpPr/>
          <p:nvPr/>
        </p:nvSpPr>
        <p:spPr>
          <a:xfrm rot="-5366814">
            <a:off x="3496746" y="3669415"/>
            <a:ext cx="713079" cy="260081"/>
          </a:xfrm>
          <a:prstGeom prst="rightArrow">
            <a:avLst>
              <a:gd name="adj1" fmla="val 35166"/>
              <a:gd name="adj2" fmla="val 111015"/>
            </a:avLst>
          </a:prstGeom>
          <a:noFill/>
          <a:ln w="19050">
            <a:solidFill>
              <a:srgbClr val="249DED"/>
            </a:solidFill>
          </a:ln>
        </p:spPr>
        <p:txBody>
          <a:bodyPr anchor="t"/>
          <a:lstStyle/>
          <a:p>
            <a:pPr lvl="0"/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38" name="右箭头 313347"/>
          <p:cNvSpPr/>
          <p:nvPr/>
        </p:nvSpPr>
        <p:spPr>
          <a:xfrm rot="2205783">
            <a:off x="4292713" y="4961245"/>
            <a:ext cx="713079" cy="260081"/>
          </a:xfrm>
          <a:prstGeom prst="rightArrow">
            <a:avLst>
              <a:gd name="adj1" fmla="val 35166"/>
              <a:gd name="adj2" fmla="val 111015"/>
            </a:avLst>
          </a:prstGeom>
          <a:noFill/>
          <a:ln w="19050">
            <a:solidFill>
              <a:srgbClr val="249DED"/>
            </a:solidFill>
          </a:ln>
        </p:spPr>
        <p:txBody>
          <a:bodyPr anchor="t"/>
          <a:lstStyle/>
          <a:p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39" name="右箭头 313351"/>
          <p:cNvSpPr/>
          <p:nvPr/>
        </p:nvSpPr>
        <p:spPr>
          <a:xfrm rot="8820000">
            <a:off x="2600759" y="4968389"/>
            <a:ext cx="777384" cy="260081"/>
          </a:xfrm>
          <a:prstGeom prst="rightArrow">
            <a:avLst>
              <a:gd name="adj1" fmla="val 35166"/>
              <a:gd name="adj2" fmla="val 121027"/>
            </a:avLst>
          </a:prstGeom>
          <a:noFill/>
          <a:ln w="19050">
            <a:solidFill>
              <a:srgbClr val="249DED"/>
            </a:solidFill>
          </a:ln>
        </p:spPr>
        <p:txBody>
          <a:bodyPr anchor="t"/>
          <a:lstStyle/>
          <a:p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900853" y="3938069"/>
            <a:ext cx="1849145" cy="13732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CN" sz="1800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800" b="1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1873" name="矩形 121872"/>
          <p:cNvSpPr/>
          <p:nvPr/>
        </p:nvSpPr>
        <p:spPr>
          <a:xfrm flipH="1">
            <a:off x="1358580" y="1728526"/>
            <a:ext cx="6407130" cy="276999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/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清晰了解现网的一切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部署、业务流程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指标、依赖资源等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270834" y="7512153"/>
            <a:ext cx="10014534" cy="526449"/>
          </a:xfrm>
          <a:prstGeom prst="rect">
            <a:avLst/>
          </a:prstGeom>
          <a:noFill/>
          <a:ln w="9525">
            <a:noFill/>
          </a:ln>
        </p:spPr>
        <p:txBody>
          <a:bodyPr wrap="square" lIns="113171" tIns="56585" rIns="113171" bIns="56585" anchor="t"/>
          <a:lstStyle>
            <a:lvl1pPr marL="471805" lvl="0" indent="-471805" algn="l" defTabSz="125730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1022350" lvl="1" indent="-393700" algn="l" defTabSz="1257300" eaLnBrk="0" fontAlgn="base" latinLnBrk="0" hangingPunct="0"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2pPr>
            <a:lvl3pPr marL="1571625" lvl="2" indent="-314325" algn="l" defTabSz="125730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3pPr>
            <a:lvl4pPr marL="2200275" lvl="3" indent="-314325" algn="l" defTabSz="1257300" eaLnBrk="0" fontAlgn="base" latinLnBrk="0" hangingPunct="0"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4pPr>
            <a:lvl5pPr marL="2828925" lvl="4" indent="-314325" algn="l" defTabSz="12573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12573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12573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12573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12573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运营平台的价值：通过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现网可控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的运营平台，达到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减少业务损失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的目的</a:t>
            </a:r>
          </a:p>
        </p:txBody>
      </p:sp>
      <p:sp>
        <p:nvSpPr>
          <p:cNvPr id="6" name="矩形 5"/>
          <p:cNvSpPr/>
          <p:nvPr/>
        </p:nvSpPr>
        <p:spPr>
          <a:xfrm flipH="1">
            <a:off x="356942" y="6523544"/>
            <a:ext cx="3684905" cy="27686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/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减少人为临时操作，降低风险</a:t>
            </a:r>
          </a:p>
        </p:txBody>
      </p:sp>
      <p:sp>
        <p:nvSpPr>
          <p:cNvPr id="8" name="矩形 7"/>
          <p:cNvSpPr/>
          <p:nvPr/>
        </p:nvSpPr>
        <p:spPr>
          <a:xfrm flipH="1">
            <a:off x="4127099" y="6498144"/>
            <a:ext cx="5356225" cy="27686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0" lvl="0" indent="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None/>
              <a:defRPr sz="16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780" lvl="1" indent="-14287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75" lvl="2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lvl="3" indent="-134620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lvl="4" indent="-149225" algn="l" defTabSz="895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/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发现故障、定位问题、自动化解决问题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8022" y="4332620"/>
            <a:ext cx="1018227" cy="3416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fontAlgn="base"/>
            <a:r>
              <a:rPr lang="zh-CN" altLang="en-US" sz="162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现网可控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420594" y="916776"/>
            <a:ext cx="925286" cy="0"/>
          </a:xfrm>
          <a:prstGeom prst="line">
            <a:avLst/>
          </a:prstGeom>
          <a:ln w="28575">
            <a:solidFill>
              <a:srgbClr val="249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右箭头 15"/>
          <p:cNvSpPr/>
          <p:nvPr/>
        </p:nvSpPr>
        <p:spPr>
          <a:xfrm>
            <a:off x="6544022" y="3599412"/>
            <a:ext cx="1386944" cy="807333"/>
          </a:xfrm>
          <a:prstGeom prst="rightArrow">
            <a:avLst/>
          </a:prstGeom>
          <a:noFill/>
          <a:ln w="19050">
            <a:solidFill>
              <a:srgbClr val="249DED"/>
            </a:solidFill>
          </a:ln>
        </p:spPr>
        <p:txBody>
          <a:bodyPr anchor="t"/>
          <a:lstStyle/>
          <a:p>
            <a:endParaRPr lang="zh-CN" altLang="en-US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417851" y="3727234"/>
            <a:ext cx="1065473" cy="479006"/>
          </a:xfrm>
          <a:prstGeom prst="roundRect">
            <a:avLst/>
          </a:prstGeom>
          <a:solidFill>
            <a:srgbClr val="3C8D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800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</a:p>
        </p:txBody>
      </p:sp>
      <p:sp>
        <p:nvSpPr>
          <p:cNvPr id="18" name="左大括号 17"/>
          <p:cNvSpPr/>
          <p:nvPr/>
        </p:nvSpPr>
        <p:spPr>
          <a:xfrm>
            <a:off x="9548274" y="2649131"/>
            <a:ext cx="598170" cy="2621280"/>
          </a:xfrm>
          <a:prstGeom prst="leftBrace">
            <a:avLst/>
          </a:prstGeom>
          <a:noFill/>
          <a:ln w="19050">
            <a:solidFill>
              <a:srgbClr val="249DED"/>
            </a:solidFill>
          </a:ln>
        </p:spPr>
        <p:txBody>
          <a:bodyPr anchor="t"/>
          <a:lstStyle/>
          <a:p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0148184" y="2435344"/>
            <a:ext cx="1720533" cy="479006"/>
          </a:xfrm>
          <a:prstGeom prst="roundRect">
            <a:avLst/>
          </a:prstGeom>
          <a:solidFill>
            <a:srgbClr val="3C8D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高安全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10136119" y="3316250"/>
            <a:ext cx="1720533" cy="479006"/>
          </a:xfrm>
          <a:prstGeom prst="roundRect">
            <a:avLst/>
          </a:prstGeom>
          <a:solidFill>
            <a:srgbClr val="3C8D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800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高质量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10136119" y="4940182"/>
            <a:ext cx="1720533" cy="479006"/>
          </a:xfrm>
          <a:prstGeom prst="roundRect">
            <a:avLst/>
          </a:prstGeom>
          <a:solidFill>
            <a:srgbClr val="3C8D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800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低成本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10136119" y="4199381"/>
            <a:ext cx="1720533" cy="479006"/>
          </a:xfrm>
          <a:prstGeom prst="roundRect">
            <a:avLst/>
          </a:prstGeom>
          <a:solidFill>
            <a:srgbClr val="3C8D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800" b="1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高效率</a:t>
            </a:r>
          </a:p>
        </p:txBody>
      </p:sp>
    </p:spTree>
    <p:extLst>
      <p:ext uri="{BB962C8B-B14F-4D97-AF65-F5344CB8AC3E}">
        <p14:creationId xmlns:p14="http://schemas.microsoft.com/office/powerpoint/2010/main" val="3698033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圆角矩形 52"/>
          <p:cNvSpPr/>
          <p:nvPr/>
        </p:nvSpPr>
        <p:spPr>
          <a:xfrm>
            <a:off x="8080058" y="1634172"/>
            <a:ext cx="1413748" cy="427196"/>
          </a:xfrm>
          <a:prstGeom prst="roundRect">
            <a:avLst/>
          </a:prstGeom>
          <a:solidFill>
            <a:srgbClr val="85C8E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数据提取</a:t>
            </a:r>
            <a:endParaRPr lang="zh-CN" altLang="en-US" sz="1800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矩形 15"/>
          <p:cNvSpPr/>
          <p:nvPr/>
        </p:nvSpPr>
        <p:spPr>
          <a:xfrm>
            <a:off x="2038985" y="1233805"/>
            <a:ext cx="9011920" cy="182499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anchor="t" anchorCtr="0"/>
          <a:lstStyle/>
          <a:p>
            <a:pPr lvl="0" algn="l">
              <a:lnSpc>
                <a:spcPct val="10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磐石门户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3595212" y="1650841"/>
            <a:ext cx="1413748" cy="427196"/>
          </a:xfrm>
          <a:prstGeom prst="roundRect">
            <a:avLst/>
          </a:prstGeom>
          <a:solidFill>
            <a:srgbClr val="85C8E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部署规划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2100263" y="2415937"/>
            <a:ext cx="2935367" cy="427196"/>
            <a:chOff x="2940" y="3049"/>
            <a:chExt cx="4109" cy="598"/>
          </a:xfrm>
          <a:solidFill>
            <a:srgbClr val="3C8DBC"/>
          </a:solidFill>
        </p:grpSpPr>
        <p:sp>
          <p:nvSpPr>
            <p:cNvPr id="57" name="圆角矩形 56"/>
            <p:cNvSpPr/>
            <p:nvPr/>
          </p:nvSpPr>
          <p:spPr>
            <a:xfrm>
              <a:off x="2940" y="3049"/>
              <a:ext cx="1979" cy="598"/>
            </a:xfrm>
            <a:prstGeom prst="roundRect">
              <a:avLst/>
            </a:prstGeom>
            <a:solidFill>
              <a:srgbClr val="85C8E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noProof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故障切换</a:t>
              </a: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5071" y="3049"/>
              <a:ext cx="1979" cy="598"/>
            </a:xfrm>
            <a:prstGeom prst="roundRect">
              <a:avLst/>
            </a:prstGeom>
            <a:solidFill>
              <a:srgbClr val="85C8E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noProof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SET</a:t>
              </a:r>
              <a:r>
                <a:rPr lang="zh-CN" altLang="en-US" sz="1800" noProof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扩容</a:t>
              </a:r>
              <a:endParaRPr lang="zh-CN" altLang="en-US" sz="18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69" name="圆角矩形 68"/>
          <p:cNvSpPr/>
          <p:nvPr/>
        </p:nvSpPr>
        <p:spPr>
          <a:xfrm>
            <a:off x="5106591" y="1650841"/>
            <a:ext cx="1413748" cy="427196"/>
          </a:xfrm>
          <a:prstGeom prst="roundRect">
            <a:avLst/>
          </a:prstGeom>
          <a:solidFill>
            <a:srgbClr val="85C8E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变更发布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8080058" y="2399268"/>
            <a:ext cx="1413748" cy="427196"/>
          </a:xfrm>
          <a:prstGeom prst="roundRect">
            <a:avLst/>
          </a:prstGeom>
          <a:solidFill>
            <a:srgbClr val="85C8E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异常定位</a:t>
            </a:r>
            <a:endParaRPr lang="zh-CN" altLang="en-US" sz="1800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5106591" y="2415937"/>
            <a:ext cx="1413748" cy="427196"/>
          </a:xfrm>
          <a:prstGeom prst="roundRect">
            <a:avLst/>
          </a:prstGeom>
          <a:solidFill>
            <a:srgbClr val="85C8E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工具建设</a:t>
            </a:r>
            <a:endParaRPr lang="zh-CN" altLang="en-US" sz="1800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9558338" y="2385933"/>
            <a:ext cx="1413748" cy="427196"/>
          </a:xfrm>
          <a:prstGeom prst="roundRect">
            <a:avLst/>
          </a:prstGeom>
          <a:solidFill>
            <a:srgbClr val="85C8E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容量管理</a:t>
            </a:r>
            <a:endParaRPr lang="zh-CN" altLang="en-US" sz="1800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2100263" y="1650841"/>
            <a:ext cx="1413748" cy="427196"/>
          </a:xfrm>
          <a:prstGeom prst="roundRect">
            <a:avLst/>
          </a:prstGeom>
          <a:solidFill>
            <a:srgbClr val="85C8E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8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设备管理</a:t>
            </a:r>
          </a:p>
        </p:txBody>
      </p:sp>
      <p:sp>
        <p:nvSpPr>
          <p:cNvPr id="89" name="圆角矩形 88"/>
          <p:cNvSpPr/>
          <p:nvPr/>
        </p:nvSpPr>
        <p:spPr>
          <a:xfrm>
            <a:off x="9558338" y="1620837"/>
            <a:ext cx="1413748" cy="427196"/>
          </a:xfrm>
          <a:prstGeom prst="roundRect">
            <a:avLst/>
          </a:prstGeom>
          <a:solidFill>
            <a:srgbClr val="85C8E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日志查看</a:t>
            </a:r>
            <a:endParaRPr lang="zh-CN" altLang="en-US" sz="1800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73004" y="1223645"/>
            <a:ext cx="712946" cy="1843088"/>
          </a:xfrm>
          <a:prstGeom prst="rect">
            <a:avLst/>
          </a:prstGeom>
          <a:solidFill>
            <a:srgbClr val="85C8EF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7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运维场景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816692" y="4176157"/>
            <a:ext cx="1413748" cy="427196"/>
          </a:xfrm>
          <a:prstGeom prst="roundRect">
            <a:avLst/>
          </a:prstGeom>
          <a:solidFill>
            <a:srgbClr val="3C8D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数据平台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481025" y="4801235"/>
            <a:ext cx="1553051" cy="427196"/>
          </a:xfrm>
          <a:prstGeom prst="roundRect">
            <a:avLst/>
          </a:prstGeom>
          <a:solidFill>
            <a:srgbClr val="3C8D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资源管理平台</a:t>
            </a:r>
          </a:p>
        </p:txBody>
      </p:sp>
      <p:sp>
        <p:nvSpPr>
          <p:cNvPr id="8" name="矩形 15"/>
          <p:cNvSpPr/>
          <p:nvPr/>
        </p:nvSpPr>
        <p:spPr>
          <a:xfrm>
            <a:off x="2038826" y="3658950"/>
            <a:ext cx="4777740" cy="1825228"/>
          </a:xfrm>
          <a:prstGeom prst="rect">
            <a:avLst/>
          </a:prstGeom>
          <a:noFill/>
          <a:ln w="12700" cmpd="sng">
            <a:solidFill>
              <a:srgbClr val="85C8EF"/>
            </a:solidFill>
            <a:prstDash val="solid"/>
          </a:ln>
        </p:spPr>
        <p:txBody>
          <a:bodyPr anchor="t" anchorCtr="0"/>
          <a:lstStyle/>
          <a:p>
            <a:pPr lvl="0" algn="l">
              <a:lnSpc>
                <a:spcPct val="10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管控平台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529852" y="4166156"/>
            <a:ext cx="1595914" cy="427196"/>
          </a:xfrm>
          <a:prstGeom prst="roundRect">
            <a:avLst/>
          </a:prstGeom>
          <a:solidFill>
            <a:srgbClr val="3C8D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操作平台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529853" y="4801235"/>
            <a:ext cx="1606629" cy="427196"/>
          </a:xfrm>
          <a:prstGeom prst="roundRect">
            <a:avLst/>
          </a:prstGeom>
          <a:solidFill>
            <a:srgbClr val="3C8D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密码管理平台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7816692" y="4891246"/>
            <a:ext cx="1413748" cy="427196"/>
          </a:xfrm>
          <a:prstGeom prst="roundRect">
            <a:avLst/>
          </a:prstGeom>
          <a:solidFill>
            <a:srgbClr val="3C8D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巡检平台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9868377" y="4891246"/>
            <a:ext cx="1413748" cy="427196"/>
          </a:xfrm>
          <a:prstGeom prst="roundRect">
            <a:avLst/>
          </a:prstGeom>
          <a:solidFill>
            <a:srgbClr val="3C8D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日志平台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2481024" y="4166156"/>
            <a:ext cx="1563053" cy="427196"/>
          </a:xfrm>
          <a:prstGeom prst="roundRect">
            <a:avLst/>
          </a:prstGeom>
          <a:solidFill>
            <a:srgbClr val="3C8D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发布平台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9868377" y="4156154"/>
            <a:ext cx="1413748" cy="427196"/>
          </a:xfrm>
          <a:prstGeom prst="roundRect">
            <a:avLst/>
          </a:prstGeom>
          <a:solidFill>
            <a:srgbClr val="3C8D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告警平台</a:t>
            </a:r>
          </a:p>
        </p:txBody>
      </p:sp>
      <p:sp>
        <p:nvSpPr>
          <p:cNvPr id="17" name="矩形 16"/>
          <p:cNvSpPr/>
          <p:nvPr/>
        </p:nvSpPr>
        <p:spPr>
          <a:xfrm>
            <a:off x="1173004" y="3658949"/>
            <a:ext cx="712946" cy="1843088"/>
          </a:xfrm>
          <a:prstGeom prst="rect">
            <a:avLst/>
          </a:prstGeom>
          <a:solidFill>
            <a:srgbClr val="3C8DBC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7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运营平台</a:t>
            </a:r>
          </a:p>
        </p:txBody>
      </p:sp>
      <p:sp>
        <p:nvSpPr>
          <p:cNvPr id="28" name="矩形 15"/>
          <p:cNvSpPr/>
          <p:nvPr/>
        </p:nvSpPr>
        <p:spPr>
          <a:xfrm>
            <a:off x="2038985" y="6099810"/>
            <a:ext cx="11140440" cy="1824990"/>
          </a:xfrm>
          <a:prstGeom prst="rect">
            <a:avLst/>
          </a:prstGeom>
          <a:noFill/>
          <a:ln w="12700" cmpd="sng">
            <a:solidFill>
              <a:srgbClr val="3C8DBC"/>
            </a:solidFill>
            <a:prstDash val="solid"/>
          </a:ln>
        </p:spPr>
        <p:txBody>
          <a:bodyPr anchor="t" anchorCtr="0"/>
          <a:lstStyle/>
          <a:p>
            <a:pPr lvl="0" algn="l">
              <a:lnSpc>
                <a:spcPct val="100000"/>
              </a:lnSpc>
            </a:pPr>
            <a:endParaRPr lang="zh-CN" altLang="en-US" sz="1800"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57292" y="5876243"/>
            <a:ext cx="712946" cy="1843088"/>
          </a:xfrm>
          <a:prstGeom prst="rect">
            <a:avLst/>
          </a:prstGeom>
          <a:solidFill>
            <a:srgbClr val="249DED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7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现网机器</a:t>
            </a:r>
          </a:p>
        </p:txBody>
      </p:sp>
      <p:sp>
        <p:nvSpPr>
          <p:cNvPr id="38" name="矩形 15"/>
          <p:cNvSpPr/>
          <p:nvPr/>
        </p:nvSpPr>
        <p:spPr>
          <a:xfrm>
            <a:off x="6971030" y="3667125"/>
            <a:ext cx="6207760" cy="1824990"/>
          </a:xfrm>
          <a:prstGeom prst="rect">
            <a:avLst/>
          </a:prstGeom>
          <a:noFill/>
          <a:ln w="12700" cmpd="sng">
            <a:solidFill>
              <a:srgbClr val="85C8EF"/>
            </a:solidFill>
            <a:prstDash val="solid"/>
          </a:ln>
        </p:spPr>
        <p:txBody>
          <a:bodyPr anchor="t" anchorCtr="0"/>
          <a:lstStyle/>
          <a:p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监控平台</a:t>
            </a:r>
          </a:p>
        </p:txBody>
      </p:sp>
      <p:sp>
        <p:nvSpPr>
          <p:cNvPr id="17413" name="标题 5"/>
          <p:cNvSpPr>
            <a:spLocks noGrp="1"/>
          </p:cNvSpPr>
          <p:nvPr>
            <p:ph type="title"/>
          </p:nvPr>
        </p:nvSpPr>
        <p:spPr>
          <a:xfrm>
            <a:off x="304050" y="247095"/>
            <a:ext cx="9465442" cy="637317"/>
          </a:xfrm>
        </p:spPr>
        <p:txBody>
          <a:bodyPr lIns="82307" tIns="41154" rIns="82307" bIns="41154" anchor="ctr">
            <a:normAutofit/>
          </a:bodyPr>
          <a:lstStyle/>
          <a:p>
            <a:pPr lvl="0"/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磐石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整体架构</a:t>
            </a:r>
            <a:endPara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9" name="任意多边形 93"/>
          <p:cNvSpPr/>
          <p:nvPr/>
        </p:nvSpPr>
        <p:spPr>
          <a:xfrm>
            <a:off x="2313146" y="6248202"/>
            <a:ext cx="1414463" cy="1444823"/>
          </a:xfrm>
          <a:custGeom>
            <a:avLst/>
            <a:gdLst>
              <a:gd name="txL" fmla="*/ 0 w 1257066"/>
              <a:gd name="txT" fmla="*/ 0 h 1283595"/>
              <a:gd name="txR" fmla="*/ 1257066 w 1257066"/>
              <a:gd name="txB" fmla="*/ 1283595 h 1283595"/>
            </a:gdLst>
            <a:ahLst/>
            <a:cxnLst>
              <a:cxn ang="0">
                <a:pos x="969066" y="995595"/>
              </a:cxn>
              <a:cxn ang="0">
                <a:pos x="1257066" y="995595"/>
              </a:cxn>
              <a:cxn ang="0">
                <a:pos x="1257066" y="1283595"/>
              </a:cxn>
              <a:cxn ang="0">
                <a:pos x="969066" y="1283595"/>
              </a:cxn>
              <a:cxn ang="0">
                <a:pos x="646044" y="995595"/>
              </a:cxn>
              <a:cxn ang="0">
                <a:pos x="934044" y="995595"/>
              </a:cxn>
              <a:cxn ang="0">
                <a:pos x="934044" y="1283595"/>
              </a:cxn>
              <a:cxn ang="0">
                <a:pos x="646044" y="1283595"/>
              </a:cxn>
              <a:cxn ang="0">
                <a:pos x="323022" y="995595"/>
              </a:cxn>
              <a:cxn ang="0">
                <a:pos x="611022" y="995595"/>
              </a:cxn>
              <a:cxn ang="0">
                <a:pos x="611022" y="1283595"/>
              </a:cxn>
              <a:cxn ang="0">
                <a:pos x="323022" y="1283595"/>
              </a:cxn>
              <a:cxn ang="0">
                <a:pos x="0" y="995595"/>
              </a:cxn>
              <a:cxn ang="0">
                <a:pos x="288000" y="995595"/>
              </a:cxn>
              <a:cxn ang="0">
                <a:pos x="288000" y="1283595"/>
              </a:cxn>
              <a:cxn ang="0">
                <a:pos x="0" y="1283595"/>
              </a:cxn>
              <a:cxn ang="0">
                <a:pos x="969066" y="663730"/>
              </a:cxn>
              <a:cxn ang="0">
                <a:pos x="1257066" y="663730"/>
              </a:cxn>
              <a:cxn ang="0">
                <a:pos x="1257066" y="951730"/>
              </a:cxn>
              <a:cxn ang="0">
                <a:pos x="969066" y="951730"/>
              </a:cxn>
              <a:cxn ang="0">
                <a:pos x="646044" y="663730"/>
              </a:cxn>
              <a:cxn ang="0">
                <a:pos x="934044" y="663730"/>
              </a:cxn>
              <a:cxn ang="0">
                <a:pos x="934044" y="951730"/>
              </a:cxn>
              <a:cxn ang="0">
                <a:pos x="646044" y="951730"/>
              </a:cxn>
              <a:cxn ang="0">
                <a:pos x="323022" y="663730"/>
              </a:cxn>
              <a:cxn ang="0">
                <a:pos x="611022" y="663730"/>
              </a:cxn>
              <a:cxn ang="0">
                <a:pos x="611022" y="951730"/>
              </a:cxn>
              <a:cxn ang="0">
                <a:pos x="323022" y="951730"/>
              </a:cxn>
              <a:cxn ang="0">
                <a:pos x="0" y="663730"/>
              </a:cxn>
              <a:cxn ang="0">
                <a:pos x="288000" y="663730"/>
              </a:cxn>
              <a:cxn ang="0">
                <a:pos x="288000" y="951730"/>
              </a:cxn>
              <a:cxn ang="0">
                <a:pos x="0" y="951730"/>
              </a:cxn>
              <a:cxn ang="0">
                <a:pos x="969066" y="331865"/>
              </a:cxn>
              <a:cxn ang="0">
                <a:pos x="1257066" y="331865"/>
              </a:cxn>
              <a:cxn ang="0">
                <a:pos x="1257066" y="619865"/>
              </a:cxn>
              <a:cxn ang="0">
                <a:pos x="969066" y="619865"/>
              </a:cxn>
              <a:cxn ang="0">
                <a:pos x="646044" y="331865"/>
              </a:cxn>
              <a:cxn ang="0">
                <a:pos x="934044" y="331865"/>
              </a:cxn>
              <a:cxn ang="0">
                <a:pos x="934044" y="619865"/>
              </a:cxn>
              <a:cxn ang="0">
                <a:pos x="646044" y="619865"/>
              </a:cxn>
              <a:cxn ang="0">
                <a:pos x="323022" y="331865"/>
              </a:cxn>
              <a:cxn ang="0">
                <a:pos x="611022" y="331865"/>
              </a:cxn>
              <a:cxn ang="0">
                <a:pos x="611022" y="619865"/>
              </a:cxn>
              <a:cxn ang="0">
                <a:pos x="323022" y="619865"/>
              </a:cxn>
              <a:cxn ang="0">
                <a:pos x="0" y="331865"/>
              </a:cxn>
              <a:cxn ang="0">
                <a:pos x="288000" y="331865"/>
              </a:cxn>
              <a:cxn ang="0">
                <a:pos x="288000" y="619865"/>
              </a:cxn>
              <a:cxn ang="0">
                <a:pos x="0" y="619865"/>
              </a:cxn>
              <a:cxn ang="0">
                <a:pos x="969066" y="0"/>
              </a:cxn>
              <a:cxn ang="0">
                <a:pos x="1257066" y="0"/>
              </a:cxn>
              <a:cxn ang="0">
                <a:pos x="1257066" y="288000"/>
              </a:cxn>
              <a:cxn ang="0">
                <a:pos x="969066" y="288000"/>
              </a:cxn>
              <a:cxn ang="0">
                <a:pos x="646044" y="0"/>
              </a:cxn>
              <a:cxn ang="0">
                <a:pos x="934044" y="0"/>
              </a:cxn>
              <a:cxn ang="0">
                <a:pos x="934044" y="288000"/>
              </a:cxn>
              <a:cxn ang="0">
                <a:pos x="646044" y="288000"/>
              </a:cxn>
              <a:cxn ang="0">
                <a:pos x="323022" y="0"/>
              </a:cxn>
              <a:cxn ang="0">
                <a:pos x="611022" y="0"/>
              </a:cxn>
              <a:cxn ang="0">
                <a:pos x="611022" y="288000"/>
              </a:cxn>
              <a:cxn ang="0">
                <a:pos x="323022" y="288000"/>
              </a:cxn>
              <a:cxn ang="0">
                <a:pos x="0" y="0"/>
              </a:cxn>
              <a:cxn ang="0">
                <a:pos x="288000" y="0"/>
              </a:cxn>
              <a:cxn ang="0">
                <a:pos x="288000" y="288000"/>
              </a:cxn>
              <a:cxn ang="0">
                <a:pos x="0" y="288000"/>
              </a:cxn>
            </a:cxnLst>
            <a:rect l="txL" t="txT" r="txR" b="txB"/>
            <a:pathLst>
              <a:path w="1257066" h="1283595">
                <a:moveTo>
                  <a:pt x="969066" y="995595"/>
                </a:moveTo>
                <a:lnTo>
                  <a:pt x="1257066" y="995595"/>
                </a:lnTo>
                <a:lnTo>
                  <a:pt x="1257066" y="1283595"/>
                </a:lnTo>
                <a:lnTo>
                  <a:pt x="969066" y="1283595"/>
                </a:lnTo>
                <a:close/>
                <a:moveTo>
                  <a:pt x="646044" y="995595"/>
                </a:moveTo>
                <a:lnTo>
                  <a:pt x="934044" y="995595"/>
                </a:lnTo>
                <a:lnTo>
                  <a:pt x="934044" y="1283595"/>
                </a:lnTo>
                <a:lnTo>
                  <a:pt x="646044" y="1283595"/>
                </a:lnTo>
                <a:close/>
                <a:moveTo>
                  <a:pt x="323022" y="995595"/>
                </a:moveTo>
                <a:lnTo>
                  <a:pt x="611022" y="995595"/>
                </a:lnTo>
                <a:lnTo>
                  <a:pt x="611022" y="1283595"/>
                </a:lnTo>
                <a:lnTo>
                  <a:pt x="323022" y="1283595"/>
                </a:lnTo>
                <a:close/>
                <a:moveTo>
                  <a:pt x="0" y="995595"/>
                </a:moveTo>
                <a:lnTo>
                  <a:pt x="288000" y="995595"/>
                </a:lnTo>
                <a:lnTo>
                  <a:pt x="288000" y="1283595"/>
                </a:lnTo>
                <a:lnTo>
                  <a:pt x="0" y="1283595"/>
                </a:lnTo>
                <a:close/>
                <a:moveTo>
                  <a:pt x="969066" y="663730"/>
                </a:moveTo>
                <a:lnTo>
                  <a:pt x="1257066" y="663730"/>
                </a:lnTo>
                <a:lnTo>
                  <a:pt x="1257066" y="951730"/>
                </a:lnTo>
                <a:lnTo>
                  <a:pt x="969066" y="951730"/>
                </a:lnTo>
                <a:close/>
                <a:moveTo>
                  <a:pt x="646044" y="663730"/>
                </a:moveTo>
                <a:lnTo>
                  <a:pt x="934044" y="663730"/>
                </a:lnTo>
                <a:lnTo>
                  <a:pt x="934044" y="951730"/>
                </a:lnTo>
                <a:lnTo>
                  <a:pt x="646044" y="951730"/>
                </a:lnTo>
                <a:close/>
                <a:moveTo>
                  <a:pt x="323022" y="663730"/>
                </a:moveTo>
                <a:lnTo>
                  <a:pt x="611022" y="663730"/>
                </a:lnTo>
                <a:lnTo>
                  <a:pt x="611022" y="951730"/>
                </a:lnTo>
                <a:lnTo>
                  <a:pt x="323022" y="951730"/>
                </a:lnTo>
                <a:close/>
                <a:moveTo>
                  <a:pt x="0" y="663730"/>
                </a:moveTo>
                <a:lnTo>
                  <a:pt x="288000" y="663730"/>
                </a:lnTo>
                <a:lnTo>
                  <a:pt x="288000" y="951730"/>
                </a:lnTo>
                <a:lnTo>
                  <a:pt x="0" y="951730"/>
                </a:lnTo>
                <a:close/>
                <a:moveTo>
                  <a:pt x="969066" y="331865"/>
                </a:moveTo>
                <a:lnTo>
                  <a:pt x="1257066" y="331865"/>
                </a:lnTo>
                <a:lnTo>
                  <a:pt x="1257066" y="619865"/>
                </a:lnTo>
                <a:lnTo>
                  <a:pt x="969066" y="619865"/>
                </a:lnTo>
                <a:close/>
                <a:moveTo>
                  <a:pt x="646044" y="331865"/>
                </a:moveTo>
                <a:lnTo>
                  <a:pt x="934044" y="331865"/>
                </a:lnTo>
                <a:lnTo>
                  <a:pt x="934044" y="619865"/>
                </a:lnTo>
                <a:lnTo>
                  <a:pt x="646044" y="619865"/>
                </a:lnTo>
                <a:close/>
                <a:moveTo>
                  <a:pt x="323022" y="331865"/>
                </a:moveTo>
                <a:lnTo>
                  <a:pt x="611022" y="331865"/>
                </a:lnTo>
                <a:lnTo>
                  <a:pt x="611022" y="619865"/>
                </a:lnTo>
                <a:lnTo>
                  <a:pt x="323022" y="619865"/>
                </a:lnTo>
                <a:close/>
                <a:moveTo>
                  <a:pt x="0" y="331865"/>
                </a:moveTo>
                <a:lnTo>
                  <a:pt x="288000" y="331865"/>
                </a:lnTo>
                <a:lnTo>
                  <a:pt x="288000" y="619865"/>
                </a:lnTo>
                <a:lnTo>
                  <a:pt x="0" y="619865"/>
                </a:lnTo>
                <a:close/>
                <a:moveTo>
                  <a:pt x="969066" y="0"/>
                </a:moveTo>
                <a:lnTo>
                  <a:pt x="1257066" y="0"/>
                </a:lnTo>
                <a:lnTo>
                  <a:pt x="1257066" y="288000"/>
                </a:lnTo>
                <a:lnTo>
                  <a:pt x="969066" y="288000"/>
                </a:lnTo>
                <a:close/>
                <a:moveTo>
                  <a:pt x="646044" y="0"/>
                </a:moveTo>
                <a:lnTo>
                  <a:pt x="934044" y="0"/>
                </a:lnTo>
                <a:lnTo>
                  <a:pt x="934044" y="288000"/>
                </a:lnTo>
                <a:lnTo>
                  <a:pt x="646044" y="288000"/>
                </a:lnTo>
                <a:close/>
                <a:moveTo>
                  <a:pt x="323022" y="0"/>
                </a:moveTo>
                <a:lnTo>
                  <a:pt x="611022" y="0"/>
                </a:lnTo>
                <a:lnTo>
                  <a:pt x="611022" y="288000"/>
                </a:lnTo>
                <a:lnTo>
                  <a:pt x="323022" y="288000"/>
                </a:lnTo>
                <a:close/>
                <a:moveTo>
                  <a:pt x="0" y="0"/>
                </a:moveTo>
                <a:lnTo>
                  <a:pt x="288000" y="0"/>
                </a:lnTo>
                <a:lnTo>
                  <a:pt x="288000" y="288000"/>
                </a:lnTo>
                <a:lnTo>
                  <a:pt x="0" y="28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/>
          <a:lstStyle/>
          <a:p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任意多边形 93"/>
          <p:cNvSpPr/>
          <p:nvPr/>
        </p:nvSpPr>
        <p:spPr>
          <a:xfrm>
            <a:off x="4306252" y="6248202"/>
            <a:ext cx="1414463" cy="1444823"/>
          </a:xfrm>
          <a:custGeom>
            <a:avLst/>
            <a:gdLst>
              <a:gd name="txL" fmla="*/ 0 w 1257066"/>
              <a:gd name="txT" fmla="*/ 0 h 1283595"/>
              <a:gd name="txR" fmla="*/ 1257066 w 1257066"/>
              <a:gd name="txB" fmla="*/ 1283595 h 1283595"/>
            </a:gdLst>
            <a:ahLst/>
            <a:cxnLst>
              <a:cxn ang="0">
                <a:pos x="969066" y="995595"/>
              </a:cxn>
              <a:cxn ang="0">
                <a:pos x="1257066" y="995595"/>
              </a:cxn>
              <a:cxn ang="0">
                <a:pos x="1257066" y="1283595"/>
              </a:cxn>
              <a:cxn ang="0">
                <a:pos x="969066" y="1283595"/>
              </a:cxn>
              <a:cxn ang="0">
                <a:pos x="646044" y="995595"/>
              </a:cxn>
              <a:cxn ang="0">
                <a:pos x="934044" y="995595"/>
              </a:cxn>
              <a:cxn ang="0">
                <a:pos x="934044" y="1283595"/>
              </a:cxn>
              <a:cxn ang="0">
                <a:pos x="646044" y="1283595"/>
              </a:cxn>
              <a:cxn ang="0">
                <a:pos x="323022" y="995595"/>
              </a:cxn>
              <a:cxn ang="0">
                <a:pos x="611022" y="995595"/>
              </a:cxn>
              <a:cxn ang="0">
                <a:pos x="611022" y="1283595"/>
              </a:cxn>
              <a:cxn ang="0">
                <a:pos x="323022" y="1283595"/>
              </a:cxn>
              <a:cxn ang="0">
                <a:pos x="0" y="995595"/>
              </a:cxn>
              <a:cxn ang="0">
                <a:pos x="288000" y="995595"/>
              </a:cxn>
              <a:cxn ang="0">
                <a:pos x="288000" y="1283595"/>
              </a:cxn>
              <a:cxn ang="0">
                <a:pos x="0" y="1283595"/>
              </a:cxn>
              <a:cxn ang="0">
                <a:pos x="969066" y="663730"/>
              </a:cxn>
              <a:cxn ang="0">
                <a:pos x="1257066" y="663730"/>
              </a:cxn>
              <a:cxn ang="0">
                <a:pos x="1257066" y="951730"/>
              </a:cxn>
              <a:cxn ang="0">
                <a:pos x="969066" y="951730"/>
              </a:cxn>
              <a:cxn ang="0">
                <a:pos x="646044" y="663730"/>
              </a:cxn>
              <a:cxn ang="0">
                <a:pos x="934044" y="663730"/>
              </a:cxn>
              <a:cxn ang="0">
                <a:pos x="934044" y="951730"/>
              </a:cxn>
              <a:cxn ang="0">
                <a:pos x="646044" y="951730"/>
              </a:cxn>
              <a:cxn ang="0">
                <a:pos x="323022" y="663730"/>
              </a:cxn>
              <a:cxn ang="0">
                <a:pos x="611022" y="663730"/>
              </a:cxn>
              <a:cxn ang="0">
                <a:pos x="611022" y="951730"/>
              </a:cxn>
              <a:cxn ang="0">
                <a:pos x="323022" y="951730"/>
              </a:cxn>
              <a:cxn ang="0">
                <a:pos x="0" y="663730"/>
              </a:cxn>
              <a:cxn ang="0">
                <a:pos x="288000" y="663730"/>
              </a:cxn>
              <a:cxn ang="0">
                <a:pos x="288000" y="951730"/>
              </a:cxn>
              <a:cxn ang="0">
                <a:pos x="0" y="951730"/>
              </a:cxn>
              <a:cxn ang="0">
                <a:pos x="969066" y="331865"/>
              </a:cxn>
              <a:cxn ang="0">
                <a:pos x="1257066" y="331865"/>
              </a:cxn>
              <a:cxn ang="0">
                <a:pos x="1257066" y="619865"/>
              </a:cxn>
              <a:cxn ang="0">
                <a:pos x="969066" y="619865"/>
              </a:cxn>
              <a:cxn ang="0">
                <a:pos x="646044" y="331865"/>
              </a:cxn>
              <a:cxn ang="0">
                <a:pos x="934044" y="331865"/>
              </a:cxn>
              <a:cxn ang="0">
                <a:pos x="934044" y="619865"/>
              </a:cxn>
              <a:cxn ang="0">
                <a:pos x="646044" y="619865"/>
              </a:cxn>
              <a:cxn ang="0">
                <a:pos x="323022" y="331865"/>
              </a:cxn>
              <a:cxn ang="0">
                <a:pos x="611022" y="331865"/>
              </a:cxn>
              <a:cxn ang="0">
                <a:pos x="611022" y="619865"/>
              </a:cxn>
              <a:cxn ang="0">
                <a:pos x="323022" y="619865"/>
              </a:cxn>
              <a:cxn ang="0">
                <a:pos x="0" y="331865"/>
              </a:cxn>
              <a:cxn ang="0">
                <a:pos x="288000" y="331865"/>
              </a:cxn>
              <a:cxn ang="0">
                <a:pos x="288000" y="619865"/>
              </a:cxn>
              <a:cxn ang="0">
                <a:pos x="0" y="619865"/>
              </a:cxn>
              <a:cxn ang="0">
                <a:pos x="969066" y="0"/>
              </a:cxn>
              <a:cxn ang="0">
                <a:pos x="1257066" y="0"/>
              </a:cxn>
              <a:cxn ang="0">
                <a:pos x="1257066" y="288000"/>
              </a:cxn>
              <a:cxn ang="0">
                <a:pos x="969066" y="288000"/>
              </a:cxn>
              <a:cxn ang="0">
                <a:pos x="646044" y="0"/>
              </a:cxn>
              <a:cxn ang="0">
                <a:pos x="934044" y="0"/>
              </a:cxn>
              <a:cxn ang="0">
                <a:pos x="934044" y="288000"/>
              </a:cxn>
              <a:cxn ang="0">
                <a:pos x="646044" y="288000"/>
              </a:cxn>
              <a:cxn ang="0">
                <a:pos x="323022" y="0"/>
              </a:cxn>
              <a:cxn ang="0">
                <a:pos x="611022" y="0"/>
              </a:cxn>
              <a:cxn ang="0">
                <a:pos x="611022" y="288000"/>
              </a:cxn>
              <a:cxn ang="0">
                <a:pos x="323022" y="288000"/>
              </a:cxn>
              <a:cxn ang="0">
                <a:pos x="0" y="0"/>
              </a:cxn>
              <a:cxn ang="0">
                <a:pos x="288000" y="0"/>
              </a:cxn>
              <a:cxn ang="0">
                <a:pos x="288000" y="288000"/>
              </a:cxn>
              <a:cxn ang="0">
                <a:pos x="0" y="288000"/>
              </a:cxn>
            </a:cxnLst>
            <a:rect l="txL" t="txT" r="txR" b="txB"/>
            <a:pathLst>
              <a:path w="1257066" h="1283595">
                <a:moveTo>
                  <a:pt x="969066" y="995595"/>
                </a:moveTo>
                <a:lnTo>
                  <a:pt x="1257066" y="995595"/>
                </a:lnTo>
                <a:lnTo>
                  <a:pt x="1257066" y="1283595"/>
                </a:lnTo>
                <a:lnTo>
                  <a:pt x="969066" y="1283595"/>
                </a:lnTo>
                <a:close/>
                <a:moveTo>
                  <a:pt x="646044" y="995595"/>
                </a:moveTo>
                <a:lnTo>
                  <a:pt x="934044" y="995595"/>
                </a:lnTo>
                <a:lnTo>
                  <a:pt x="934044" y="1283595"/>
                </a:lnTo>
                <a:lnTo>
                  <a:pt x="646044" y="1283595"/>
                </a:lnTo>
                <a:close/>
                <a:moveTo>
                  <a:pt x="323022" y="995595"/>
                </a:moveTo>
                <a:lnTo>
                  <a:pt x="611022" y="995595"/>
                </a:lnTo>
                <a:lnTo>
                  <a:pt x="611022" y="1283595"/>
                </a:lnTo>
                <a:lnTo>
                  <a:pt x="323022" y="1283595"/>
                </a:lnTo>
                <a:close/>
                <a:moveTo>
                  <a:pt x="0" y="995595"/>
                </a:moveTo>
                <a:lnTo>
                  <a:pt x="288000" y="995595"/>
                </a:lnTo>
                <a:lnTo>
                  <a:pt x="288000" y="1283595"/>
                </a:lnTo>
                <a:lnTo>
                  <a:pt x="0" y="1283595"/>
                </a:lnTo>
                <a:close/>
                <a:moveTo>
                  <a:pt x="969066" y="663730"/>
                </a:moveTo>
                <a:lnTo>
                  <a:pt x="1257066" y="663730"/>
                </a:lnTo>
                <a:lnTo>
                  <a:pt x="1257066" y="951730"/>
                </a:lnTo>
                <a:lnTo>
                  <a:pt x="969066" y="951730"/>
                </a:lnTo>
                <a:close/>
                <a:moveTo>
                  <a:pt x="646044" y="663730"/>
                </a:moveTo>
                <a:lnTo>
                  <a:pt x="934044" y="663730"/>
                </a:lnTo>
                <a:lnTo>
                  <a:pt x="934044" y="951730"/>
                </a:lnTo>
                <a:lnTo>
                  <a:pt x="646044" y="951730"/>
                </a:lnTo>
                <a:close/>
                <a:moveTo>
                  <a:pt x="323022" y="663730"/>
                </a:moveTo>
                <a:lnTo>
                  <a:pt x="611022" y="663730"/>
                </a:lnTo>
                <a:lnTo>
                  <a:pt x="611022" y="951730"/>
                </a:lnTo>
                <a:lnTo>
                  <a:pt x="323022" y="951730"/>
                </a:lnTo>
                <a:close/>
                <a:moveTo>
                  <a:pt x="0" y="663730"/>
                </a:moveTo>
                <a:lnTo>
                  <a:pt x="288000" y="663730"/>
                </a:lnTo>
                <a:lnTo>
                  <a:pt x="288000" y="951730"/>
                </a:lnTo>
                <a:lnTo>
                  <a:pt x="0" y="951730"/>
                </a:lnTo>
                <a:close/>
                <a:moveTo>
                  <a:pt x="969066" y="331865"/>
                </a:moveTo>
                <a:lnTo>
                  <a:pt x="1257066" y="331865"/>
                </a:lnTo>
                <a:lnTo>
                  <a:pt x="1257066" y="619865"/>
                </a:lnTo>
                <a:lnTo>
                  <a:pt x="969066" y="619865"/>
                </a:lnTo>
                <a:close/>
                <a:moveTo>
                  <a:pt x="646044" y="331865"/>
                </a:moveTo>
                <a:lnTo>
                  <a:pt x="934044" y="331865"/>
                </a:lnTo>
                <a:lnTo>
                  <a:pt x="934044" y="619865"/>
                </a:lnTo>
                <a:lnTo>
                  <a:pt x="646044" y="619865"/>
                </a:lnTo>
                <a:close/>
                <a:moveTo>
                  <a:pt x="323022" y="331865"/>
                </a:moveTo>
                <a:lnTo>
                  <a:pt x="611022" y="331865"/>
                </a:lnTo>
                <a:lnTo>
                  <a:pt x="611022" y="619865"/>
                </a:lnTo>
                <a:lnTo>
                  <a:pt x="323022" y="619865"/>
                </a:lnTo>
                <a:close/>
                <a:moveTo>
                  <a:pt x="0" y="331865"/>
                </a:moveTo>
                <a:lnTo>
                  <a:pt x="288000" y="331865"/>
                </a:lnTo>
                <a:lnTo>
                  <a:pt x="288000" y="619865"/>
                </a:lnTo>
                <a:lnTo>
                  <a:pt x="0" y="619865"/>
                </a:lnTo>
                <a:close/>
                <a:moveTo>
                  <a:pt x="969066" y="0"/>
                </a:moveTo>
                <a:lnTo>
                  <a:pt x="1257066" y="0"/>
                </a:lnTo>
                <a:lnTo>
                  <a:pt x="1257066" y="288000"/>
                </a:lnTo>
                <a:lnTo>
                  <a:pt x="969066" y="288000"/>
                </a:lnTo>
                <a:close/>
                <a:moveTo>
                  <a:pt x="646044" y="0"/>
                </a:moveTo>
                <a:lnTo>
                  <a:pt x="934044" y="0"/>
                </a:lnTo>
                <a:lnTo>
                  <a:pt x="934044" y="288000"/>
                </a:lnTo>
                <a:lnTo>
                  <a:pt x="646044" y="288000"/>
                </a:lnTo>
                <a:close/>
                <a:moveTo>
                  <a:pt x="323022" y="0"/>
                </a:moveTo>
                <a:lnTo>
                  <a:pt x="611022" y="0"/>
                </a:lnTo>
                <a:lnTo>
                  <a:pt x="611022" y="288000"/>
                </a:lnTo>
                <a:lnTo>
                  <a:pt x="323022" y="288000"/>
                </a:lnTo>
                <a:close/>
                <a:moveTo>
                  <a:pt x="0" y="0"/>
                </a:moveTo>
                <a:lnTo>
                  <a:pt x="288000" y="0"/>
                </a:lnTo>
                <a:lnTo>
                  <a:pt x="288000" y="288000"/>
                </a:lnTo>
                <a:lnTo>
                  <a:pt x="0" y="28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/>
          <a:lstStyle/>
          <a:p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任意多边形 93"/>
          <p:cNvSpPr/>
          <p:nvPr/>
        </p:nvSpPr>
        <p:spPr>
          <a:xfrm>
            <a:off x="10532745" y="6248202"/>
            <a:ext cx="1414463" cy="1444823"/>
          </a:xfrm>
          <a:custGeom>
            <a:avLst/>
            <a:gdLst>
              <a:gd name="txL" fmla="*/ 0 w 1257066"/>
              <a:gd name="txT" fmla="*/ 0 h 1283595"/>
              <a:gd name="txR" fmla="*/ 1257066 w 1257066"/>
              <a:gd name="txB" fmla="*/ 1283595 h 1283595"/>
            </a:gdLst>
            <a:ahLst/>
            <a:cxnLst>
              <a:cxn ang="0">
                <a:pos x="969066" y="995595"/>
              </a:cxn>
              <a:cxn ang="0">
                <a:pos x="1257066" y="995595"/>
              </a:cxn>
              <a:cxn ang="0">
                <a:pos x="1257066" y="1283595"/>
              </a:cxn>
              <a:cxn ang="0">
                <a:pos x="969066" y="1283595"/>
              </a:cxn>
              <a:cxn ang="0">
                <a:pos x="646044" y="995595"/>
              </a:cxn>
              <a:cxn ang="0">
                <a:pos x="934044" y="995595"/>
              </a:cxn>
              <a:cxn ang="0">
                <a:pos x="934044" y="1283595"/>
              </a:cxn>
              <a:cxn ang="0">
                <a:pos x="646044" y="1283595"/>
              </a:cxn>
              <a:cxn ang="0">
                <a:pos x="323022" y="995595"/>
              </a:cxn>
              <a:cxn ang="0">
                <a:pos x="611022" y="995595"/>
              </a:cxn>
              <a:cxn ang="0">
                <a:pos x="611022" y="1283595"/>
              </a:cxn>
              <a:cxn ang="0">
                <a:pos x="323022" y="1283595"/>
              </a:cxn>
              <a:cxn ang="0">
                <a:pos x="0" y="995595"/>
              </a:cxn>
              <a:cxn ang="0">
                <a:pos x="288000" y="995595"/>
              </a:cxn>
              <a:cxn ang="0">
                <a:pos x="288000" y="1283595"/>
              </a:cxn>
              <a:cxn ang="0">
                <a:pos x="0" y="1283595"/>
              </a:cxn>
              <a:cxn ang="0">
                <a:pos x="969066" y="663730"/>
              </a:cxn>
              <a:cxn ang="0">
                <a:pos x="1257066" y="663730"/>
              </a:cxn>
              <a:cxn ang="0">
                <a:pos x="1257066" y="951730"/>
              </a:cxn>
              <a:cxn ang="0">
                <a:pos x="969066" y="951730"/>
              </a:cxn>
              <a:cxn ang="0">
                <a:pos x="646044" y="663730"/>
              </a:cxn>
              <a:cxn ang="0">
                <a:pos x="934044" y="663730"/>
              </a:cxn>
              <a:cxn ang="0">
                <a:pos x="934044" y="951730"/>
              </a:cxn>
              <a:cxn ang="0">
                <a:pos x="646044" y="951730"/>
              </a:cxn>
              <a:cxn ang="0">
                <a:pos x="323022" y="663730"/>
              </a:cxn>
              <a:cxn ang="0">
                <a:pos x="611022" y="663730"/>
              </a:cxn>
              <a:cxn ang="0">
                <a:pos x="611022" y="951730"/>
              </a:cxn>
              <a:cxn ang="0">
                <a:pos x="323022" y="951730"/>
              </a:cxn>
              <a:cxn ang="0">
                <a:pos x="0" y="663730"/>
              </a:cxn>
              <a:cxn ang="0">
                <a:pos x="288000" y="663730"/>
              </a:cxn>
              <a:cxn ang="0">
                <a:pos x="288000" y="951730"/>
              </a:cxn>
              <a:cxn ang="0">
                <a:pos x="0" y="951730"/>
              </a:cxn>
              <a:cxn ang="0">
                <a:pos x="969066" y="331865"/>
              </a:cxn>
              <a:cxn ang="0">
                <a:pos x="1257066" y="331865"/>
              </a:cxn>
              <a:cxn ang="0">
                <a:pos x="1257066" y="619865"/>
              </a:cxn>
              <a:cxn ang="0">
                <a:pos x="969066" y="619865"/>
              </a:cxn>
              <a:cxn ang="0">
                <a:pos x="646044" y="331865"/>
              </a:cxn>
              <a:cxn ang="0">
                <a:pos x="934044" y="331865"/>
              </a:cxn>
              <a:cxn ang="0">
                <a:pos x="934044" y="619865"/>
              </a:cxn>
              <a:cxn ang="0">
                <a:pos x="646044" y="619865"/>
              </a:cxn>
              <a:cxn ang="0">
                <a:pos x="323022" y="331865"/>
              </a:cxn>
              <a:cxn ang="0">
                <a:pos x="611022" y="331865"/>
              </a:cxn>
              <a:cxn ang="0">
                <a:pos x="611022" y="619865"/>
              </a:cxn>
              <a:cxn ang="0">
                <a:pos x="323022" y="619865"/>
              </a:cxn>
              <a:cxn ang="0">
                <a:pos x="0" y="331865"/>
              </a:cxn>
              <a:cxn ang="0">
                <a:pos x="288000" y="331865"/>
              </a:cxn>
              <a:cxn ang="0">
                <a:pos x="288000" y="619865"/>
              </a:cxn>
              <a:cxn ang="0">
                <a:pos x="0" y="619865"/>
              </a:cxn>
              <a:cxn ang="0">
                <a:pos x="969066" y="0"/>
              </a:cxn>
              <a:cxn ang="0">
                <a:pos x="1257066" y="0"/>
              </a:cxn>
              <a:cxn ang="0">
                <a:pos x="1257066" y="288000"/>
              </a:cxn>
              <a:cxn ang="0">
                <a:pos x="969066" y="288000"/>
              </a:cxn>
              <a:cxn ang="0">
                <a:pos x="646044" y="0"/>
              </a:cxn>
              <a:cxn ang="0">
                <a:pos x="934044" y="0"/>
              </a:cxn>
              <a:cxn ang="0">
                <a:pos x="934044" y="288000"/>
              </a:cxn>
              <a:cxn ang="0">
                <a:pos x="646044" y="288000"/>
              </a:cxn>
              <a:cxn ang="0">
                <a:pos x="323022" y="0"/>
              </a:cxn>
              <a:cxn ang="0">
                <a:pos x="611022" y="0"/>
              </a:cxn>
              <a:cxn ang="0">
                <a:pos x="611022" y="288000"/>
              </a:cxn>
              <a:cxn ang="0">
                <a:pos x="323022" y="288000"/>
              </a:cxn>
              <a:cxn ang="0">
                <a:pos x="0" y="0"/>
              </a:cxn>
              <a:cxn ang="0">
                <a:pos x="288000" y="0"/>
              </a:cxn>
              <a:cxn ang="0">
                <a:pos x="288000" y="288000"/>
              </a:cxn>
              <a:cxn ang="0">
                <a:pos x="0" y="288000"/>
              </a:cxn>
            </a:cxnLst>
            <a:rect l="txL" t="txT" r="txR" b="txB"/>
            <a:pathLst>
              <a:path w="1257066" h="1283595">
                <a:moveTo>
                  <a:pt x="969066" y="995595"/>
                </a:moveTo>
                <a:lnTo>
                  <a:pt x="1257066" y="995595"/>
                </a:lnTo>
                <a:lnTo>
                  <a:pt x="1257066" y="1283595"/>
                </a:lnTo>
                <a:lnTo>
                  <a:pt x="969066" y="1283595"/>
                </a:lnTo>
                <a:close/>
                <a:moveTo>
                  <a:pt x="646044" y="995595"/>
                </a:moveTo>
                <a:lnTo>
                  <a:pt x="934044" y="995595"/>
                </a:lnTo>
                <a:lnTo>
                  <a:pt x="934044" y="1283595"/>
                </a:lnTo>
                <a:lnTo>
                  <a:pt x="646044" y="1283595"/>
                </a:lnTo>
                <a:close/>
                <a:moveTo>
                  <a:pt x="323022" y="995595"/>
                </a:moveTo>
                <a:lnTo>
                  <a:pt x="611022" y="995595"/>
                </a:lnTo>
                <a:lnTo>
                  <a:pt x="611022" y="1283595"/>
                </a:lnTo>
                <a:lnTo>
                  <a:pt x="323022" y="1283595"/>
                </a:lnTo>
                <a:close/>
                <a:moveTo>
                  <a:pt x="0" y="995595"/>
                </a:moveTo>
                <a:lnTo>
                  <a:pt x="288000" y="995595"/>
                </a:lnTo>
                <a:lnTo>
                  <a:pt x="288000" y="1283595"/>
                </a:lnTo>
                <a:lnTo>
                  <a:pt x="0" y="1283595"/>
                </a:lnTo>
                <a:close/>
                <a:moveTo>
                  <a:pt x="969066" y="663730"/>
                </a:moveTo>
                <a:lnTo>
                  <a:pt x="1257066" y="663730"/>
                </a:lnTo>
                <a:lnTo>
                  <a:pt x="1257066" y="951730"/>
                </a:lnTo>
                <a:lnTo>
                  <a:pt x="969066" y="951730"/>
                </a:lnTo>
                <a:close/>
                <a:moveTo>
                  <a:pt x="646044" y="663730"/>
                </a:moveTo>
                <a:lnTo>
                  <a:pt x="934044" y="663730"/>
                </a:lnTo>
                <a:lnTo>
                  <a:pt x="934044" y="951730"/>
                </a:lnTo>
                <a:lnTo>
                  <a:pt x="646044" y="951730"/>
                </a:lnTo>
                <a:close/>
                <a:moveTo>
                  <a:pt x="323022" y="663730"/>
                </a:moveTo>
                <a:lnTo>
                  <a:pt x="611022" y="663730"/>
                </a:lnTo>
                <a:lnTo>
                  <a:pt x="611022" y="951730"/>
                </a:lnTo>
                <a:lnTo>
                  <a:pt x="323022" y="951730"/>
                </a:lnTo>
                <a:close/>
                <a:moveTo>
                  <a:pt x="0" y="663730"/>
                </a:moveTo>
                <a:lnTo>
                  <a:pt x="288000" y="663730"/>
                </a:lnTo>
                <a:lnTo>
                  <a:pt x="288000" y="951730"/>
                </a:lnTo>
                <a:lnTo>
                  <a:pt x="0" y="951730"/>
                </a:lnTo>
                <a:close/>
                <a:moveTo>
                  <a:pt x="969066" y="331865"/>
                </a:moveTo>
                <a:lnTo>
                  <a:pt x="1257066" y="331865"/>
                </a:lnTo>
                <a:lnTo>
                  <a:pt x="1257066" y="619865"/>
                </a:lnTo>
                <a:lnTo>
                  <a:pt x="969066" y="619865"/>
                </a:lnTo>
                <a:close/>
                <a:moveTo>
                  <a:pt x="646044" y="331865"/>
                </a:moveTo>
                <a:lnTo>
                  <a:pt x="934044" y="331865"/>
                </a:lnTo>
                <a:lnTo>
                  <a:pt x="934044" y="619865"/>
                </a:lnTo>
                <a:lnTo>
                  <a:pt x="646044" y="619865"/>
                </a:lnTo>
                <a:close/>
                <a:moveTo>
                  <a:pt x="323022" y="331865"/>
                </a:moveTo>
                <a:lnTo>
                  <a:pt x="611022" y="331865"/>
                </a:lnTo>
                <a:lnTo>
                  <a:pt x="611022" y="619865"/>
                </a:lnTo>
                <a:lnTo>
                  <a:pt x="323022" y="619865"/>
                </a:lnTo>
                <a:close/>
                <a:moveTo>
                  <a:pt x="0" y="331865"/>
                </a:moveTo>
                <a:lnTo>
                  <a:pt x="288000" y="331865"/>
                </a:lnTo>
                <a:lnTo>
                  <a:pt x="288000" y="619865"/>
                </a:lnTo>
                <a:lnTo>
                  <a:pt x="0" y="619865"/>
                </a:lnTo>
                <a:close/>
                <a:moveTo>
                  <a:pt x="969066" y="0"/>
                </a:moveTo>
                <a:lnTo>
                  <a:pt x="1257066" y="0"/>
                </a:lnTo>
                <a:lnTo>
                  <a:pt x="1257066" y="288000"/>
                </a:lnTo>
                <a:lnTo>
                  <a:pt x="969066" y="288000"/>
                </a:lnTo>
                <a:close/>
                <a:moveTo>
                  <a:pt x="646044" y="0"/>
                </a:moveTo>
                <a:lnTo>
                  <a:pt x="934044" y="0"/>
                </a:lnTo>
                <a:lnTo>
                  <a:pt x="934044" y="288000"/>
                </a:lnTo>
                <a:lnTo>
                  <a:pt x="646044" y="288000"/>
                </a:lnTo>
                <a:close/>
                <a:moveTo>
                  <a:pt x="323022" y="0"/>
                </a:moveTo>
                <a:lnTo>
                  <a:pt x="611022" y="0"/>
                </a:lnTo>
                <a:lnTo>
                  <a:pt x="611022" y="288000"/>
                </a:lnTo>
                <a:lnTo>
                  <a:pt x="323022" y="288000"/>
                </a:lnTo>
                <a:close/>
                <a:moveTo>
                  <a:pt x="0" y="0"/>
                </a:moveTo>
                <a:lnTo>
                  <a:pt x="288000" y="0"/>
                </a:lnTo>
                <a:lnTo>
                  <a:pt x="288000" y="288000"/>
                </a:lnTo>
                <a:lnTo>
                  <a:pt x="0" y="28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/>
          <a:lstStyle/>
          <a:p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2313147" y="6248559"/>
            <a:ext cx="1413748" cy="427196"/>
          </a:xfrm>
          <a:prstGeom prst="roundRect">
            <a:avLst/>
          </a:prstGeom>
          <a:solidFill>
            <a:srgbClr val="249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agent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4306253" y="6248559"/>
            <a:ext cx="1413748" cy="427196"/>
          </a:xfrm>
          <a:prstGeom prst="roundRect">
            <a:avLst/>
          </a:prstGeom>
          <a:solidFill>
            <a:srgbClr val="249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agent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10533460" y="6248559"/>
            <a:ext cx="1413748" cy="427196"/>
          </a:xfrm>
          <a:prstGeom prst="roundRect">
            <a:avLst/>
          </a:prstGeom>
          <a:solidFill>
            <a:srgbClr val="249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agent</a:t>
            </a:r>
          </a:p>
        </p:txBody>
      </p:sp>
      <p:sp>
        <p:nvSpPr>
          <p:cNvPr id="45" name="任意多边形 93"/>
          <p:cNvSpPr/>
          <p:nvPr/>
        </p:nvSpPr>
        <p:spPr>
          <a:xfrm>
            <a:off x="8366760" y="6248202"/>
            <a:ext cx="1414463" cy="1444823"/>
          </a:xfrm>
          <a:custGeom>
            <a:avLst/>
            <a:gdLst>
              <a:gd name="txL" fmla="*/ 0 w 1257066"/>
              <a:gd name="txT" fmla="*/ 0 h 1283595"/>
              <a:gd name="txR" fmla="*/ 1257066 w 1257066"/>
              <a:gd name="txB" fmla="*/ 1283595 h 1283595"/>
            </a:gdLst>
            <a:ahLst/>
            <a:cxnLst>
              <a:cxn ang="0">
                <a:pos x="969066" y="995595"/>
              </a:cxn>
              <a:cxn ang="0">
                <a:pos x="1257066" y="995595"/>
              </a:cxn>
              <a:cxn ang="0">
                <a:pos x="1257066" y="1283595"/>
              </a:cxn>
              <a:cxn ang="0">
                <a:pos x="969066" y="1283595"/>
              </a:cxn>
              <a:cxn ang="0">
                <a:pos x="646044" y="995595"/>
              </a:cxn>
              <a:cxn ang="0">
                <a:pos x="934044" y="995595"/>
              </a:cxn>
              <a:cxn ang="0">
                <a:pos x="934044" y="1283595"/>
              </a:cxn>
              <a:cxn ang="0">
                <a:pos x="646044" y="1283595"/>
              </a:cxn>
              <a:cxn ang="0">
                <a:pos x="323022" y="995595"/>
              </a:cxn>
              <a:cxn ang="0">
                <a:pos x="611022" y="995595"/>
              </a:cxn>
              <a:cxn ang="0">
                <a:pos x="611022" y="1283595"/>
              </a:cxn>
              <a:cxn ang="0">
                <a:pos x="323022" y="1283595"/>
              </a:cxn>
              <a:cxn ang="0">
                <a:pos x="0" y="995595"/>
              </a:cxn>
              <a:cxn ang="0">
                <a:pos x="288000" y="995595"/>
              </a:cxn>
              <a:cxn ang="0">
                <a:pos x="288000" y="1283595"/>
              </a:cxn>
              <a:cxn ang="0">
                <a:pos x="0" y="1283595"/>
              </a:cxn>
              <a:cxn ang="0">
                <a:pos x="969066" y="663730"/>
              </a:cxn>
              <a:cxn ang="0">
                <a:pos x="1257066" y="663730"/>
              </a:cxn>
              <a:cxn ang="0">
                <a:pos x="1257066" y="951730"/>
              </a:cxn>
              <a:cxn ang="0">
                <a:pos x="969066" y="951730"/>
              </a:cxn>
              <a:cxn ang="0">
                <a:pos x="646044" y="663730"/>
              </a:cxn>
              <a:cxn ang="0">
                <a:pos x="934044" y="663730"/>
              </a:cxn>
              <a:cxn ang="0">
                <a:pos x="934044" y="951730"/>
              </a:cxn>
              <a:cxn ang="0">
                <a:pos x="646044" y="951730"/>
              </a:cxn>
              <a:cxn ang="0">
                <a:pos x="323022" y="663730"/>
              </a:cxn>
              <a:cxn ang="0">
                <a:pos x="611022" y="663730"/>
              </a:cxn>
              <a:cxn ang="0">
                <a:pos x="611022" y="951730"/>
              </a:cxn>
              <a:cxn ang="0">
                <a:pos x="323022" y="951730"/>
              </a:cxn>
              <a:cxn ang="0">
                <a:pos x="0" y="663730"/>
              </a:cxn>
              <a:cxn ang="0">
                <a:pos x="288000" y="663730"/>
              </a:cxn>
              <a:cxn ang="0">
                <a:pos x="288000" y="951730"/>
              </a:cxn>
              <a:cxn ang="0">
                <a:pos x="0" y="951730"/>
              </a:cxn>
              <a:cxn ang="0">
                <a:pos x="969066" y="331865"/>
              </a:cxn>
              <a:cxn ang="0">
                <a:pos x="1257066" y="331865"/>
              </a:cxn>
              <a:cxn ang="0">
                <a:pos x="1257066" y="619865"/>
              </a:cxn>
              <a:cxn ang="0">
                <a:pos x="969066" y="619865"/>
              </a:cxn>
              <a:cxn ang="0">
                <a:pos x="646044" y="331865"/>
              </a:cxn>
              <a:cxn ang="0">
                <a:pos x="934044" y="331865"/>
              </a:cxn>
              <a:cxn ang="0">
                <a:pos x="934044" y="619865"/>
              </a:cxn>
              <a:cxn ang="0">
                <a:pos x="646044" y="619865"/>
              </a:cxn>
              <a:cxn ang="0">
                <a:pos x="323022" y="331865"/>
              </a:cxn>
              <a:cxn ang="0">
                <a:pos x="611022" y="331865"/>
              </a:cxn>
              <a:cxn ang="0">
                <a:pos x="611022" y="619865"/>
              </a:cxn>
              <a:cxn ang="0">
                <a:pos x="323022" y="619865"/>
              </a:cxn>
              <a:cxn ang="0">
                <a:pos x="0" y="331865"/>
              </a:cxn>
              <a:cxn ang="0">
                <a:pos x="288000" y="331865"/>
              </a:cxn>
              <a:cxn ang="0">
                <a:pos x="288000" y="619865"/>
              </a:cxn>
              <a:cxn ang="0">
                <a:pos x="0" y="619865"/>
              </a:cxn>
              <a:cxn ang="0">
                <a:pos x="969066" y="0"/>
              </a:cxn>
              <a:cxn ang="0">
                <a:pos x="1257066" y="0"/>
              </a:cxn>
              <a:cxn ang="0">
                <a:pos x="1257066" y="288000"/>
              </a:cxn>
              <a:cxn ang="0">
                <a:pos x="969066" y="288000"/>
              </a:cxn>
              <a:cxn ang="0">
                <a:pos x="646044" y="0"/>
              </a:cxn>
              <a:cxn ang="0">
                <a:pos x="934044" y="0"/>
              </a:cxn>
              <a:cxn ang="0">
                <a:pos x="934044" y="288000"/>
              </a:cxn>
              <a:cxn ang="0">
                <a:pos x="646044" y="288000"/>
              </a:cxn>
              <a:cxn ang="0">
                <a:pos x="323022" y="0"/>
              </a:cxn>
              <a:cxn ang="0">
                <a:pos x="611022" y="0"/>
              </a:cxn>
              <a:cxn ang="0">
                <a:pos x="611022" y="288000"/>
              </a:cxn>
              <a:cxn ang="0">
                <a:pos x="323022" y="288000"/>
              </a:cxn>
              <a:cxn ang="0">
                <a:pos x="0" y="0"/>
              </a:cxn>
              <a:cxn ang="0">
                <a:pos x="288000" y="0"/>
              </a:cxn>
              <a:cxn ang="0">
                <a:pos x="288000" y="288000"/>
              </a:cxn>
              <a:cxn ang="0">
                <a:pos x="0" y="288000"/>
              </a:cxn>
            </a:cxnLst>
            <a:rect l="txL" t="txT" r="txR" b="txB"/>
            <a:pathLst>
              <a:path w="1257066" h="1283595">
                <a:moveTo>
                  <a:pt x="969066" y="995595"/>
                </a:moveTo>
                <a:lnTo>
                  <a:pt x="1257066" y="995595"/>
                </a:lnTo>
                <a:lnTo>
                  <a:pt x="1257066" y="1283595"/>
                </a:lnTo>
                <a:lnTo>
                  <a:pt x="969066" y="1283595"/>
                </a:lnTo>
                <a:close/>
                <a:moveTo>
                  <a:pt x="646044" y="995595"/>
                </a:moveTo>
                <a:lnTo>
                  <a:pt x="934044" y="995595"/>
                </a:lnTo>
                <a:lnTo>
                  <a:pt x="934044" y="1283595"/>
                </a:lnTo>
                <a:lnTo>
                  <a:pt x="646044" y="1283595"/>
                </a:lnTo>
                <a:close/>
                <a:moveTo>
                  <a:pt x="323022" y="995595"/>
                </a:moveTo>
                <a:lnTo>
                  <a:pt x="611022" y="995595"/>
                </a:lnTo>
                <a:lnTo>
                  <a:pt x="611022" y="1283595"/>
                </a:lnTo>
                <a:lnTo>
                  <a:pt x="323022" y="1283595"/>
                </a:lnTo>
                <a:close/>
                <a:moveTo>
                  <a:pt x="0" y="995595"/>
                </a:moveTo>
                <a:lnTo>
                  <a:pt x="288000" y="995595"/>
                </a:lnTo>
                <a:lnTo>
                  <a:pt x="288000" y="1283595"/>
                </a:lnTo>
                <a:lnTo>
                  <a:pt x="0" y="1283595"/>
                </a:lnTo>
                <a:close/>
                <a:moveTo>
                  <a:pt x="969066" y="663730"/>
                </a:moveTo>
                <a:lnTo>
                  <a:pt x="1257066" y="663730"/>
                </a:lnTo>
                <a:lnTo>
                  <a:pt x="1257066" y="951730"/>
                </a:lnTo>
                <a:lnTo>
                  <a:pt x="969066" y="951730"/>
                </a:lnTo>
                <a:close/>
                <a:moveTo>
                  <a:pt x="646044" y="663730"/>
                </a:moveTo>
                <a:lnTo>
                  <a:pt x="934044" y="663730"/>
                </a:lnTo>
                <a:lnTo>
                  <a:pt x="934044" y="951730"/>
                </a:lnTo>
                <a:lnTo>
                  <a:pt x="646044" y="951730"/>
                </a:lnTo>
                <a:close/>
                <a:moveTo>
                  <a:pt x="323022" y="663730"/>
                </a:moveTo>
                <a:lnTo>
                  <a:pt x="611022" y="663730"/>
                </a:lnTo>
                <a:lnTo>
                  <a:pt x="611022" y="951730"/>
                </a:lnTo>
                <a:lnTo>
                  <a:pt x="323022" y="951730"/>
                </a:lnTo>
                <a:close/>
                <a:moveTo>
                  <a:pt x="0" y="663730"/>
                </a:moveTo>
                <a:lnTo>
                  <a:pt x="288000" y="663730"/>
                </a:lnTo>
                <a:lnTo>
                  <a:pt x="288000" y="951730"/>
                </a:lnTo>
                <a:lnTo>
                  <a:pt x="0" y="951730"/>
                </a:lnTo>
                <a:close/>
                <a:moveTo>
                  <a:pt x="969066" y="331865"/>
                </a:moveTo>
                <a:lnTo>
                  <a:pt x="1257066" y="331865"/>
                </a:lnTo>
                <a:lnTo>
                  <a:pt x="1257066" y="619865"/>
                </a:lnTo>
                <a:lnTo>
                  <a:pt x="969066" y="619865"/>
                </a:lnTo>
                <a:close/>
                <a:moveTo>
                  <a:pt x="646044" y="331865"/>
                </a:moveTo>
                <a:lnTo>
                  <a:pt x="934044" y="331865"/>
                </a:lnTo>
                <a:lnTo>
                  <a:pt x="934044" y="619865"/>
                </a:lnTo>
                <a:lnTo>
                  <a:pt x="646044" y="619865"/>
                </a:lnTo>
                <a:close/>
                <a:moveTo>
                  <a:pt x="323022" y="331865"/>
                </a:moveTo>
                <a:lnTo>
                  <a:pt x="611022" y="331865"/>
                </a:lnTo>
                <a:lnTo>
                  <a:pt x="611022" y="619865"/>
                </a:lnTo>
                <a:lnTo>
                  <a:pt x="323022" y="619865"/>
                </a:lnTo>
                <a:close/>
                <a:moveTo>
                  <a:pt x="0" y="331865"/>
                </a:moveTo>
                <a:lnTo>
                  <a:pt x="288000" y="331865"/>
                </a:lnTo>
                <a:lnTo>
                  <a:pt x="288000" y="619865"/>
                </a:lnTo>
                <a:lnTo>
                  <a:pt x="0" y="619865"/>
                </a:lnTo>
                <a:close/>
                <a:moveTo>
                  <a:pt x="969066" y="0"/>
                </a:moveTo>
                <a:lnTo>
                  <a:pt x="1257066" y="0"/>
                </a:lnTo>
                <a:lnTo>
                  <a:pt x="1257066" y="288000"/>
                </a:lnTo>
                <a:lnTo>
                  <a:pt x="969066" y="288000"/>
                </a:lnTo>
                <a:close/>
                <a:moveTo>
                  <a:pt x="646044" y="0"/>
                </a:moveTo>
                <a:lnTo>
                  <a:pt x="934044" y="0"/>
                </a:lnTo>
                <a:lnTo>
                  <a:pt x="934044" y="288000"/>
                </a:lnTo>
                <a:lnTo>
                  <a:pt x="646044" y="288000"/>
                </a:lnTo>
                <a:close/>
                <a:moveTo>
                  <a:pt x="323022" y="0"/>
                </a:moveTo>
                <a:lnTo>
                  <a:pt x="611022" y="0"/>
                </a:lnTo>
                <a:lnTo>
                  <a:pt x="611022" y="288000"/>
                </a:lnTo>
                <a:lnTo>
                  <a:pt x="323022" y="288000"/>
                </a:lnTo>
                <a:close/>
                <a:moveTo>
                  <a:pt x="0" y="0"/>
                </a:moveTo>
                <a:lnTo>
                  <a:pt x="288000" y="0"/>
                </a:lnTo>
                <a:lnTo>
                  <a:pt x="288000" y="288000"/>
                </a:lnTo>
                <a:lnTo>
                  <a:pt x="0" y="28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/>
          <a:lstStyle/>
          <a:p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8366761" y="6248559"/>
            <a:ext cx="1413748" cy="427196"/>
          </a:xfrm>
          <a:prstGeom prst="roundRect">
            <a:avLst/>
          </a:prstGeom>
          <a:solidFill>
            <a:srgbClr val="249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agent</a:t>
            </a:r>
          </a:p>
        </p:txBody>
      </p:sp>
      <p:sp>
        <p:nvSpPr>
          <p:cNvPr id="47" name="任意多边形 93"/>
          <p:cNvSpPr/>
          <p:nvPr/>
        </p:nvSpPr>
        <p:spPr>
          <a:xfrm>
            <a:off x="6316504" y="6248202"/>
            <a:ext cx="1414463" cy="1444823"/>
          </a:xfrm>
          <a:custGeom>
            <a:avLst/>
            <a:gdLst>
              <a:gd name="txL" fmla="*/ 0 w 1257066"/>
              <a:gd name="txT" fmla="*/ 0 h 1283595"/>
              <a:gd name="txR" fmla="*/ 1257066 w 1257066"/>
              <a:gd name="txB" fmla="*/ 1283595 h 1283595"/>
            </a:gdLst>
            <a:ahLst/>
            <a:cxnLst>
              <a:cxn ang="0">
                <a:pos x="969066" y="995595"/>
              </a:cxn>
              <a:cxn ang="0">
                <a:pos x="1257066" y="995595"/>
              </a:cxn>
              <a:cxn ang="0">
                <a:pos x="1257066" y="1283595"/>
              </a:cxn>
              <a:cxn ang="0">
                <a:pos x="969066" y="1283595"/>
              </a:cxn>
              <a:cxn ang="0">
                <a:pos x="646044" y="995595"/>
              </a:cxn>
              <a:cxn ang="0">
                <a:pos x="934044" y="995595"/>
              </a:cxn>
              <a:cxn ang="0">
                <a:pos x="934044" y="1283595"/>
              </a:cxn>
              <a:cxn ang="0">
                <a:pos x="646044" y="1283595"/>
              </a:cxn>
              <a:cxn ang="0">
                <a:pos x="323022" y="995595"/>
              </a:cxn>
              <a:cxn ang="0">
                <a:pos x="611022" y="995595"/>
              </a:cxn>
              <a:cxn ang="0">
                <a:pos x="611022" y="1283595"/>
              </a:cxn>
              <a:cxn ang="0">
                <a:pos x="323022" y="1283595"/>
              </a:cxn>
              <a:cxn ang="0">
                <a:pos x="0" y="995595"/>
              </a:cxn>
              <a:cxn ang="0">
                <a:pos x="288000" y="995595"/>
              </a:cxn>
              <a:cxn ang="0">
                <a:pos x="288000" y="1283595"/>
              </a:cxn>
              <a:cxn ang="0">
                <a:pos x="0" y="1283595"/>
              </a:cxn>
              <a:cxn ang="0">
                <a:pos x="969066" y="663730"/>
              </a:cxn>
              <a:cxn ang="0">
                <a:pos x="1257066" y="663730"/>
              </a:cxn>
              <a:cxn ang="0">
                <a:pos x="1257066" y="951730"/>
              </a:cxn>
              <a:cxn ang="0">
                <a:pos x="969066" y="951730"/>
              </a:cxn>
              <a:cxn ang="0">
                <a:pos x="646044" y="663730"/>
              </a:cxn>
              <a:cxn ang="0">
                <a:pos x="934044" y="663730"/>
              </a:cxn>
              <a:cxn ang="0">
                <a:pos x="934044" y="951730"/>
              </a:cxn>
              <a:cxn ang="0">
                <a:pos x="646044" y="951730"/>
              </a:cxn>
              <a:cxn ang="0">
                <a:pos x="323022" y="663730"/>
              </a:cxn>
              <a:cxn ang="0">
                <a:pos x="611022" y="663730"/>
              </a:cxn>
              <a:cxn ang="0">
                <a:pos x="611022" y="951730"/>
              </a:cxn>
              <a:cxn ang="0">
                <a:pos x="323022" y="951730"/>
              </a:cxn>
              <a:cxn ang="0">
                <a:pos x="0" y="663730"/>
              </a:cxn>
              <a:cxn ang="0">
                <a:pos x="288000" y="663730"/>
              </a:cxn>
              <a:cxn ang="0">
                <a:pos x="288000" y="951730"/>
              </a:cxn>
              <a:cxn ang="0">
                <a:pos x="0" y="951730"/>
              </a:cxn>
              <a:cxn ang="0">
                <a:pos x="969066" y="331865"/>
              </a:cxn>
              <a:cxn ang="0">
                <a:pos x="1257066" y="331865"/>
              </a:cxn>
              <a:cxn ang="0">
                <a:pos x="1257066" y="619865"/>
              </a:cxn>
              <a:cxn ang="0">
                <a:pos x="969066" y="619865"/>
              </a:cxn>
              <a:cxn ang="0">
                <a:pos x="646044" y="331865"/>
              </a:cxn>
              <a:cxn ang="0">
                <a:pos x="934044" y="331865"/>
              </a:cxn>
              <a:cxn ang="0">
                <a:pos x="934044" y="619865"/>
              </a:cxn>
              <a:cxn ang="0">
                <a:pos x="646044" y="619865"/>
              </a:cxn>
              <a:cxn ang="0">
                <a:pos x="323022" y="331865"/>
              </a:cxn>
              <a:cxn ang="0">
                <a:pos x="611022" y="331865"/>
              </a:cxn>
              <a:cxn ang="0">
                <a:pos x="611022" y="619865"/>
              </a:cxn>
              <a:cxn ang="0">
                <a:pos x="323022" y="619865"/>
              </a:cxn>
              <a:cxn ang="0">
                <a:pos x="0" y="331865"/>
              </a:cxn>
              <a:cxn ang="0">
                <a:pos x="288000" y="331865"/>
              </a:cxn>
              <a:cxn ang="0">
                <a:pos x="288000" y="619865"/>
              </a:cxn>
              <a:cxn ang="0">
                <a:pos x="0" y="619865"/>
              </a:cxn>
              <a:cxn ang="0">
                <a:pos x="969066" y="0"/>
              </a:cxn>
              <a:cxn ang="0">
                <a:pos x="1257066" y="0"/>
              </a:cxn>
              <a:cxn ang="0">
                <a:pos x="1257066" y="288000"/>
              </a:cxn>
              <a:cxn ang="0">
                <a:pos x="969066" y="288000"/>
              </a:cxn>
              <a:cxn ang="0">
                <a:pos x="646044" y="0"/>
              </a:cxn>
              <a:cxn ang="0">
                <a:pos x="934044" y="0"/>
              </a:cxn>
              <a:cxn ang="0">
                <a:pos x="934044" y="288000"/>
              </a:cxn>
              <a:cxn ang="0">
                <a:pos x="646044" y="288000"/>
              </a:cxn>
              <a:cxn ang="0">
                <a:pos x="323022" y="0"/>
              </a:cxn>
              <a:cxn ang="0">
                <a:pos x="611022" y="0"/>
              </a:cxn>
              <a:cxn ang="0">
                <a:pos x="611022" y="288000"/>
              </a:cxn>
              <a:cxn ang="0">
                <a:pos x="323022" y="288000"/>
              </a:cxn>
              <a:cxn ang="0">
                <a:pos x="0" y="0"/>
              </a:cxn>
              <a:cxn ang="0">
                <a:pos x="288000" y="0"/>
              </a:cxn>
              <a:cxn ang="0">
                <a:pos x="288000" y="288000"/>
              </a:cxn>
              <a:cxn ang="0">
                <a:pos x="0" y="288000"/>
              </a:cxn>
            </a:cxnLst>
            <a:rect l="txL" t="txT" r="txR" b="txB"/>
            <a:pathLst>
              <a:path w="1257066" h="1283595">
                <a:moveTo>
                  <a:pt x="969066" y="995595"/>
                </a:moveTo>
                <a:lnTo>
                  <a:pt x="1257066" y="995595"/>
                </a:lnTo>
                <a:lnTo>
                  <a:pt x="1257066" y="1283595"/>
                </a:lnTo>
                <a:lnTo>
                  <a:pt x="969066" y="1283595"/>
                </a:lnTo>
                <a:close/>
                <a:moveTo>
                  <a:pt x="646044" y="995595"/>
                </a:moveTo>
                <a:lnTo>
                  <a:pt x="934044" y="995595"/>
                </a:lnTo>
                <a:lnTo>
                  <a:pt x="934044" y="1283595"/>
                </a:lnTo>
                <a:lnTo>
                  <a:pt x="646044" y="1283595"/>
                </a:lnTo>
                <a:close/>
                <a:moveTo>
                  <a:pt x="323022" y="995595"/>
                </a:moveTo>
                <a:lnTo>
                  <a:pt x="611022" y="995595"/>
                </a:lnTo>
                <a:lnTo>
                  <a:pt x="611022" y="1283595"/>
                </a:lnTo>
                <a:lnTo>
                  <a:pt x="323022" y="1283595"/>
                </a:lnTo>
                <a:close/>
                <a:moveTo>
                  <a:pt x="0" y="995595"/>
                </a:moveTo>
                <a:lnTo>
                  <a:pt x="288000" y="995595"/>
                </a:lnTo>
                <a:lnTo>
                  <a:pt x="288000" y="1283595"/>
                </a:lnTo>
                <a:lnTo>
                  <a:pt x="0" y="1283595"/>
                </a:lnTo>
                <a:close/>
                <a:moveTo>
                  <a:pt x="969066" y="663730"/>
                </a:moveTo>
                <a:lnTo>
                  <a:pt x="1257066" y="663730"/>
                </a:lnTo>
                <a:lnTo>
                  <a:pt x="1257066" y="951730"/>
                </a:lnTo>
                <a:lnTo>
                  <a:pt x="969066" y="951730"/>
                </a:lnTo>
                <a:close/>
                <a:moveTo>
                  <a:pt x="646044" y="663730"/>
                </a:moveTo>
                <a:lnTo>
                  <a:pt x="934044" y="663730"/>
                </a:lnTo>
                <a:lnTo>
                  <a:pt x="934044" y="951730"/>
                </a:lnTo>
                <a:lnTo>
                  <a:pt x="646044" y="951730"/>
                </a:lnTo>
                <a:close/>
                <a:moveTo>
                  <a:pt x="323022" y="663730"/>
                </a:moveTo>
                <a:lnTo>
                  <a:pt x="611022" y="663730"/>
                </a:lnTo>
                <a:lnTo>
                  <a:pt x="611022" y="951730"/>
                </a:lnTo>
                <a:lnTo>
                  <a:pt x="323022" y="951730"/>
                </a:lnTo>
                <a:close/>
                <a:moveTo>
                  <a:pt x="0" y="663730"/>
                </a:moveTo>
                <a:lnTo>
                  <a:pt x="288000" y="663730"/>
                </a:lnTo>
                <a:lnTo>
                  <a:pt x="288000" y="951730"/>
                </a:lnTo>
                <a:lnTo>
                  <a:pt x="0" y="951730"/>
                </a:lnTo>
                <a:close/>
                <a:moveTo>
                  <a:pt x="969066" y="331865"/>
                </a:moveTo>
                <a:lnTo>
                  <a:pt x="1257066" y="331865"/>
                </a:lnTo>
                <a:lnTo>
                  <a:pt x="1257066" y="619865"/>
                </a:lnTo>
                <a:lnTo>
                  <a:pt x="969066" y="619865"/>
                </a:lnTo>
                <a:close/>
                <a:moveTo>
                  <a:pt x="646044" y="331865"/>
                </a:moveTo>
                <a:lnTo>
                  <a:pt x="934044" y="331865"/>
                </a:lnTo>
                <a:lnTo>
                  <a:pt x="934044" y="619865"/>
                </a:lnTo>
                <a:lnTo>
                  <a:pt x="646044" y="619865"/>
                </a:lnTo>
                <a:close/>
                <a:moveTo>
                  <a:pt x="323022" y="331865"/>
                </a:moveTo>
                <a:lnTo>
                  <a:pt x="611022" y="331865"/>
                </a:lnTo>
                <a:lnTo>
                  <a:pt x="611022" y="619865"/>
                </a:lnTo>
                <a:lnTo>
                  <a:pt x="323022" y="619865"/>
                </a:lnTo>
                <a:close/>
                <a:moveTo>
                  <a:pt x="0" y="331865"/>
                </a:moveTo>
                <a:lnTo>
                  <a:pt x="288000" y="331865"/>
                </a:lnTo>
                <a:lnTo>
                  <a:pt x="288000" y="619865"/>
                </a:lnTo>
                <a:lnTo>
                  <a:pt x="0" y="619865"/>
                </a:lnTo>
                <a:close/>
                <a:moveTo>
                  <a:pt x="969066" y="0"/>
                </a:moveTo>
                <a:lnTo>
                  <a:pt x="1257066" y="0"/>
                </a:lnTo>
                <a:lnTo>
                  <a:pt x="1257066" y="288000"/>
                </a:lnTo>
                <a:lnTo>
                  <a:pt x="969066" y="288000"/>
                </a:lnTo>
                <a:close/>
                <a:moveTo>
                  <a:pt x="646044" y="0"/>
                </a:moveTo>
                <a:lnTo>
                  <a:pt x="934044" y="0"/>
                </a:lnTo>
                <a:lnTo>
                  <a:pt x="934044" y="288000"/>
                </a:lnTo>
                <a:lnTo>
                  <a:pt x="646044" y="288000"/>
                </a:lnTo>
                <a:close/>
                <a:moveTo>
                  <a:pt x="323022" y="0"/>
                </a:moveTo>
                <a:lnTo>
                  <a:pt x="611022" y="0"/>
                </a:lnTo>
                <a:lnTo>
                  <a:pt x="611022" y="288000"/>
                </a:lnTo>
                <a:lnTo>
                  <a:pt x="323022" y="288000"/>
                </a:lnTo>
                <a:close/>
                <a:moveTo>
                  <a:pt x="0" y="0"/>
                </a:moveTo>
                <a:lnTo>
                  <a:pt x="288000" y="0"/>
                </a:lnTo>
                <a:lnTo>
                  <a:pt x="288000" y="288000"/>
                </a:lnTo>
                <a:lnTo>
                  <a:pt x="0" y="28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txBody>
          <a:bodyPr/>
          <a:lstStyle/>
          <a:p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6317219" y="6248559"/>
            <a:ext cx="1413748" cy="427196"/>
          </a:xfrm>
          <a:prstGeom prst="roundRect">
            <a:avLst/>
          </a:prstGeom>
          <a:solidFill>
            <a:srgbClr val="249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agent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6573203" y="1650841"/>
            <a:ext cx="1413748" cy="427196"/>
          </a:xfrm>
          <a:prstGeom prst="roundRect">
            <a:avLst/>
          </a:prstGeom>
          <a:solidFill>
            <a:srgbClr val="85C8E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数据查看</a:t>
            </a:r>
            <a:endParaRPr lang="zh-CN" altLang="en-US" sz="1800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6573203" y="2415937"/>
            <a:ext cx="1413748" cy="427196"/>
          </a:xfrm>
          <a:prstGeom prst="roundRect">
            <a:avLst/>
          </a:prstGeom>
          <a:solidFill>
            <a:srgbClr val="85C8E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异常告警</a:t>
            </a:r>
            <a:endParaRPr lang="zh-CN" altLang="en-US" sz="1800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右箭头 50"/>
          <p:cNvSpPr/>
          <p:nvPr/>
        </p:nvSpPr>
        <p:spPr>
          <a:xfrm rot="5400000">
            <a:off x="3301841" y="2868850"/>
            <a:ext cx="592931" cy="988695"/>
          </a:xfrm>
          <a:prstGeom prst="rightArrow">
            <a:avLst>
              <a:gd name="adj1" fmla="val 50000"/>
              <a:gd name="adj2" fmla="val 50078"/>
            </a:avLst>
          </a:prstGeom>
          <a:noFill/>
          <a:ln w="19050" cap="flat" cmpd="sng">
            <a:solidFill>
              <a:srgbClr val="3C8DBC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vert270" wrap="square" lIns="0" rIns="0" anchor="ctr"/>
          <a:lstStyle/>
          <a:p>
            <a:pPr lvl="0" algn="ctr">
              <a:lnSpc>
                <a:spcPct val="100000"/>
              </a:lnSpc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api</a:t>
            </a:r>
          </a:p>
        </p:txBody>
      </p:sp>
      <p:sp>
        <p:nvSpPr>
          <p:cNvPr id="66" name="右箭头 50"/>
          <p:cNvSpPr/>
          <p:nvPr/>
        </p:nvSpPr>
        <p:spPr>
          <a:xfrm rot="5400000">
            <a:off x="4744165" y="2870994"/>
            <a:ext cx="592931" cy="988695"/>
          </a:xfrm>
          <a:prstGeom prst="rightArrow">
            <a:avLst>
              <a:gd name="adj1" fmla="val 50000"/>
              <a:gd name="adj2" fmla="val 50078"/>
            </a:avLst>
          </a:prstGeom>
          <a:noFill/>
          <a:ln w="19050" cap="flat" cmpd="sng">
            <a:solidFill>
              <a:srgbClr val="3C8DBC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vert270" wrap="square" lIns="0" rIns="0" anchor="ctr"/>
          <a:lstStyle/>
          <a:p>
            <a:pPr algn="ctr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api</a:t>
            </a:r>
          </a:p>
        </p:txBody>
      </p:sp>
      <p:sp>
        <p:nvSpPr>
          <p:cNvPr id="67" name="右箭头 50"/>
          <p:cNvSpPr/>
          <p:nvPr/>
        </p:nvSpPr>
        <p:spPr>
          <a:xfrm rot="5400000">
            <a:off x="8325326" y="2883852"/>
            <a:ext cx="592931" cy="988695"/>
          </a:xfrm>
          <a:prstGeom prst="rightArrow">
            <a:avLst>
              <a:gd name="adj1" fmla="val 50000"/>
              <a:gd name="adj2" fmla="val 50078"/>
            </a:avLst>
          </a:prstGeom>
          <a:noFill/>
          <a:ln w="19050" cap="flat" cmpd="sng">
            <a:solidFill>
              <a:srgbClr val="3C8DBC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vert270" wrap="square" lIns="0" rIns="0" anchor="ctr"/>
          <a:lstStyle/>
          <a:p>
            <a:pPr algn="ctr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api</a:t>
            </a:r>
          </a:p>
        </p:txBody>
      </p:sp>
      <p:sp>
        <p:nvSpPr>
          <p:cNvPr id="68" name="右箭头 50"/>
          <p:cNvSpPr/>
          <p:nvPr/>
        </p:nvSpPr>
        <p:spPr>
          <a:xfrm rot="5400000">
            <a:off x="9767650" y="2875994"/>
            <a:ext cx="592931" cy="988695"/>
          </a:xfrm>
          <a:prstGeom prst="rightArrow">
            <a:avLst>
              <a:gd name="adj1" fmla="val 50000"/>
              <a:gd name="adj2" fmla="val 50078"/>
            </a:avLst>
          </a:prstGeom>
          <a:noFill/>
          <a:ln w="19050" cap="flat" cmpd="sng">
            <a:solidFill>
              <a:srgbClr val="3C8DBC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vert270" wrap="square" lIns="0" rIns="0" anchor="ctr"/>
          <a:lstStyle/>
          <a:p>
            <a:pPr algn="ctr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api</a:t>
            </a:r>
          </a:p>
        </p:txBody>
      </p:sp>
      <p:sp>
        <p:nvSpPr>
          <p:cNvPr id="70" name="右箭头 50"/>
          <p:cNvSpPr/>
          <p:nvPr/>
        </p:nvSpPr>
        <p:spPr>
          <a:xfrm rot="5400000">
            <a:off x="3285411" y="5302012"/>
            <a:ext cx="592931" cy="988695"/>
          </a:xfrm>
          <a:prstGeom prst="rightArrow">
            <a:avLst>
              <a:gd name="adj1" fmla="val 50000"/>
              <a:gd name="adj2" fmla="val 50078"/>
            </a:avLst>
          </a:prstGeom>
          <a:noFill/>
          <a:ln w="19050" cap="flat" cmpd="sng">
            <a:solidFill>
              <a:srgbClr val="3C8DBC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vert270" wrap="square" lIns="0" rIns="0" anchor="ctr"/>
          <a:lstStyle/>
          <a:p>
            <a:pPr algn="ctr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tcp</a:t>
            </a:r>
          </a:p>
        </p:txBody>
      </p:sp>
      <p:sp>
        <p:nvSpPr>
          <p:cNvPr id="71" name="右箭头 50"/>
          <p:cNvSpPr/>
          <p:nvPr/>
        </p:nvSpPr>
        <p:spPr>
          <a:xfrm rot="5400000">
            <a:off x="4727734" y="5304155"/>
            <a:ext cx="592931" cy="988695"/>
          </a:xfrm>
          <a:prstGeom prst="rightArrow">
            <a:avLst>
              <a:gd name="adj1" fmla="val 50000"/>
              <a:gd name="adj2" fmla="val 50078"/>
            </a:avLst>
          </a:prstGeom>
          <a:noFill/>
          <a:ln w="19050" cap="flat" cmpd="sng">
            <a:solidFill>
              <a:srgbClr val="3C8DBC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vert270" wrap="square" lIns="0" rIns="0" anchor="ctr"/>
          <a:lstStyle/>
          <a:p>
            <a:pPr algn="ctr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tcp</a:t>
            </a:r>
          </a:p>
        </p:txBody>
      </p:sp>
      <p:sp>
        <p:nvSpPr>
          <p:cNvPr id="72" name="右箭头 50"/>
          <p:cNvSpPr/>
          <p:nvPr/>
        </p:nvSpPr>
        <p:spPr>
          <a:xfrm rot="5400000">
            <a:off x="8308896" y="5317014"/>
            <a:ext cx="592931" cy="988695"/>
          </a:xfrm>
          <a:prstGeom prst="rightArrow">
            <a:avLst>
              <a:gd name="adj1" fmla="val 50000"/>
              <a:gd name="adj2" fmla="val 50078"/>
            </a:avLst>
          </a:prstGeom>
          <a:noFill/>
          <a:ln w="19050" cap="flat" cmpd="sng">
            <a:solidFill>
              <a:srgbClr val="3C8DBC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vert270" wrap="square" lIns="0" rIns="0" anchor="ctr"/>
          <a:lstStyle/>
          <a:p>
            <a:pPr algn="ctr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tcp</a:t>
            </a:r>
          </a:p>
        </p:txBody>
      </p:sp>
      <p:sp>
        <p:nvSpPr>
          <p:cNvPr id="73" name="右箭头 50"/>
          <p:cNvSpPr/>
          <p:nvPr/>
        </p:nvSpPr>
        <p:spPr>
          <a:xfrm rot="5400000">
            <a:off x="9751219" y="5309155"/>
            <a:ext cx="592931" cy="988695"/>
          </a:xfrm>
          <a:prstGeom prst="rightArrow">
            <a:avLst>
              <a:gd name="adj1" fmla="val 50000"/>
              <a:gd name="adj2" fmla="val 50078"/>
            </a:avLst>
          </a:prstGeom>
          <a:noFill/>
          <a:ln w="19050" cap="flat" cmpd="sng">
            <a:solidFill>
              <a:srgbClr val="3C8DBC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vert270" wrap="square" lIns="0" rIns="0" anchor="ctr"/>
          <a:lstStyle/>
          <a:p>
            <a:pPr algn="ctr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tcp</a:t>
            </a:r>
          </a:p>
        </p:txBody>
      </p:sp>
      <p:sp>
        <p:nvSpPr>
          <p:cNvPr id="2" name="矩形 15"/>
          <p:cNvSpPr/>
          <p:nvPr/>
        </p:nvSpPr>
        <p:spPr>
          <a:xfrm>
            <a:off x="11282045" y="1223645"/>
            <a:ext cx="1896745" cy="182499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anchor="t" anchorCtr="0"/>
          <a:lstStyle/>
          <a:p>
            <a:pPr lvl="0" algn="l">
              <a:lnSpc>
                <a:spcPct val="10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统一接口平台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11523663" y="1634093"/>
            <a:ext cx="1413748" cy="427196"/>
          </a:xfrm>
          <a:prstGeom prst="roundRect">
            <a:avLst/>
          </a:prstGeom>
          <a:solidFill>
            <a:srgbClr val="85C8E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接口授权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1523663" y="2385933"/>
            <a:ext cx="1413748" cy="427196"/>
          </a:xfrm>
          <a:prstGeom prst="roundRect">
            <a:avLst/>
          </a:prstGeom>
          <a:solidFill>
            <a:srgbClr val="85C8E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接口管理</a:t>
            </a:r>
          </a:p>
        </p:txBody>
      </p:sp>
      <p:sp>
        <p:nvSpPr>
          <p:cNvPr id="11" name="右箭头 50"/>
          <p:cNvSpPr/>
          <p:nvPr/>
        </p:nvSpPr>
        <p:spPr>
          <a:xfrm rot="5400000">
            <a:off x="11602165" y="2850594"/>
            <a:ext cx="592931" cy="988695"/>
          </a:xfrm>
          <a:prstGeom prst="rightArrow">
            <a:avLst>
              <a:gd name="adj1" fmla="val 50000"/>
              <a:gd name="adj2" fmla="val 50078"/>
            </a:avLst>
          </a:prstGeom>
          <a:noFill/>
          <a:ln w="19050" cap="flat" cmpd="sng">
            <a:solidFill>
              <a:srgbClr val="3C8DBC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vert270" wrap="square" lIns="0" rIns="0" anchor="ctr"/>
          <a:lstStyle/>
          <a:p>
            <a:pPr algn="ctr"/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api</a:t>
            </a:r>
          </a:p>
        </p:txBody>
      </p:sp>
      <p:cxnSp>
        <p:nvCxnSpPr>
          <p:cNvPr id="54" name="直接连接符 53"/>
          <p:cNvCxnSpPr/>
          <p:nvPr/>
        </p:nvCxnSpPr>
        <p:spPr>
          <a:xfrm>
            <a:off x="391885" y="914403"/>
            <a:ext cx="925286" cy="0"/>
          </a:xfrm>
          <a:prstGeom prst="line">
            <a:avLst/>
          </a:prstGeom>
          <a:ln w="28575">
            <a:solidFill>
              <a:srgbClr val="249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753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标题 5"/>
          <p:cNvSpPr>
            <a:spLocks noGrp="1"/>
          </p:cNvSpPr>
          <p:nvPr>
            <p:ph type="title" idx="4294967295"/>
          </p:nvPr>
        </p:nvSpPr>
        <p:spPr>
          <a:xfrm>
            <a:off x="272142" y="182563"/>
            <a:ext cx="10515600" cy="708025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 lvl="0"/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磐石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监控现网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智能定位</a:t>
            </a:r>
          </a:p>
        </p:txBody>
      </p:sp>
      <p:sp>
        <p:nvSpPr>
          <p:cNvPr id="40964" name="椭圆 3"/>
          <p:cNvSpPr/>
          <p:nvPr/>
        </p:nvSpPr>
        <p:spPr>
          <a:xfrm>
            <a:off x="1228725" y="2539365"/>
            <a:ext cx="849630" cy="852170"/>
          </a:xfrm>
          <a:prstGeom prst="ellipse">
            <a:avLst/>
          </a:prstGeom>
          <a:solidFill>
            <a:srgbClr val="3C8DBC"/>
          </a:solidFill>
          <a:ln w="12700">
            <a:noFill/>
          </a:ln>
        </p:spPr>
        <p:txBody>
          <a:bodyPr lIns="0" tIns="0" rIns="0" bIns="0" anchor="ctr"/>
          <a:lstStyle/>
          <a:p>
            <a:pPr algn="ctr"/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红包</a:t>
            </a:r>
          </a:p>
        </p:txBody>
      </p:sp>
      <p:sp>
        <p:nvSpPr>
          <p:cNvPr id="40965" name="直接连接符 4"/>
          <p:cNvSpPr/>
          <p:nvPr/>
        </p:nvSpPr>
        <p:spPr>
          <a:xfrm>
            <a:off x="2078355" y="2965450"/>
            <a:ext cx="1158875" cy="1270"/>
          </a:xfrm>
          <a:prstGeom prst="line">
            <a:avLst/>
          </a:prstGeom>
          <a:ln w="57150" cap="flat" cmpd="sng">
            <a:solidFill>
              <a:srgbClr val="3C8DBC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0968" name="椭圆 7"/>
          <p:cNvSpPr/>
          <p:nvPr/>
        </p:nvSpPr>
        <p:spPr>
          <a:xfrm>
            <a:off x="3237230" y="2223770"/>
            <a:ext cx="1480820" cy="1485900"/>
          </a:xfrm>
          <a:prstGeom prst="ellipse">
            <a:avLst/>
          </a:prstGeom>
          <a:solidFill>
            <a:srgbClr val="3C8DBC"/>
          </a:solidFill>
          <a:ln w="12700">
            <a:noFill/>
          </a:ln>
        </p:spPr>
        <p:txBody>
          <a:bodyPr lIns="0" tIns="0" rIns="0" bIns="0" anchor="ctr"/>
          <a:lstStyle/>
          <a:p>
            <a:pPr algn="ctr"/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网关</a:t>
            </a:r>
          </a:p>
        </p:txBody>
      </p:sp>
      <p:sp>
        <p:nvSpPr>
          <p:cNvPr id="40971" name="矩形 10"/>
          <p:cNvSpPr/>
          <p:nvPr/>
        </p:nvSpPr>
        <p:spPr>
          <a:xfrm>
            <a:off x="942975" y="1113155"/>
            <a:ext cx="11038840" cy="2888615"/>
          </a:xfrm>
          <a:prstGeom prst="rect">
            <a:avLst/>
          </a:prstGeom>
          <a:noFill/>
          <a:ln w="3175" cap="flat" cmpd="sng">
            <a:solidFill>
              <a:srgbClr val="BFBFBF"/>
            </a:solidFill>
            <a:prstDash val="dash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40972" name="直接连接符 12"/>
          <p:cNvSpPr/>
          <p:nvPr/>
        </p:nvSpPr>
        <p:spPr>
          <a:xfrm>
            <a:off x="681355" y="2961640"/>
            <a:ext cx="539750" cy="635"/>
          </a:xfrm>
          <a:prstGeom prst="line">
            <a:avLst/>
          </a:prstGeom>
          <a:ln w="19050" cap="flat" cmpd="sng">
            <a:solidFill>
              <a:srgbClr val="7F7F7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0973" name="直接连接符 13"/>
          <p:cNvSpPr/>
          <p:nvPr/>
        </p:nvSpPr>
        <p:spPr>
          <a:xfrm>
            <a:off x="760730" y="3199765"/>
            <a:ext cx="539750" cy="1905"/>
          </a:xfrm>
          <a:prstGeom prst="line">
            <a:avLst/>
          </a:prstGeom>
          <a:ln w="19050" cap="flat" cmpd="sng">
            <a:solidFill>
              <a:srgbClr val="7F7F7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0974" name="直接连接符 14"/>
          <p:cNvSpPr/>
          <p:nvPr/>
        </p:nvSpPr>
        <p:spPr>
          <a:xfrm>
            <a:off x="760730" y="2728595"/>
            <a:ext cx="539750" cy="635"/>
          </a:xfrm>
          <a:prstGeom prst="line">
            <a:avLst/>
          </a:prstGeom>
          <a:ln w="19050" cap="flat" cmpd="sng">
            <a:solidFill>
              <a:srgbClr val="7F7F7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0975" name="椭圆 15"/>
          <p:cNvSpPr/>
          <p:nvPr/>
        </p:nvSpPr>
        <p:spPr>
          <a:xfrm>
            <a:off x="1079500" y="1188720"/>
            <a:ext cx="1149350" cy="1151255"/>
          </a:xfrm>
          <a:prstGeom prst="ellipse">
            <a:avLst/>
          </a:prstGeom>
          <a:solidFill>
            <a:srgbClr val="3C8DBC"/>
          </a:solidFill>
          <a:ln w="12700">
            <a:noFill/>
          </a:ln>
        </p:spPr>
        <p:txBody>
          <a:bodyPr lIns="0" tIns="0" rIns="0" bIns="0" anchor="ctr"/>
          <a:lstStyle/>
          <a:p>
            <a:pPr lvl="0" algn="ctr">
              <a:lnSpc>
                <a:spcPct val="10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支付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976" name="直接连接符 16"/>
          <p:cNvSpPr/>
          <p:nvPr/>
        </p:nvSpPr>
        <p:spPr>
          <a:xfrm>
            <a:off x="2100580" y="2047240"/>
            <a:ext cx="1176020" cy="636905"/>
          </a:xfrm>
          <a:prstGeom prst="line">
            <a:avLst/>
          </a:prstGeom>
          <a:ln w="19050" cap="flat" cmpd="sng">
            <a:solidFill>
              <a:srgbClr val="3C8DBC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0978" name="乘号 19"/>
          <p:cNvSpPr/>
          <p:nvPr/>
        </p:nvSpPr>
        <p:spPr>
          <a:xfrm rot="338452">
            <a:off x="4140200" y="2104390"/>
            <a:ext cx="284480" cy="273685"/>
          </a:xfrm>
          <a:custGeom>
            <a:avLst/>
            <a:gdLst>
              <a:gd name="txL" fmla="*/ 0 w 446"/>
              <a:gd name="txT" fmla="*/ 0 h 430"/>
              <a:gd name="txR" fmla="*/ 446 w 446"/>
              <a:gd name="txB" fmla="*/ 430 h 430"/>
            </a:gdLst>
            <a:ahLst/>
            <a:cxnLst/>
            <a:rect l="txL" t="txT" r="txR" b="txB"/>
            <a:pathLst>
              <a:path w="446" h="430">
                <a:moveTo>
                  <a:pt x="72" y="139"/>
                </a:moveTo>
                <a:lnTo>
                  <a:pt x="142" y="66"/>
                </a:lnTo>
                <a:lnTo>
                  <a:pt x="223" y="144"/>
                </a:lnTo>
                <a:lnTo>
                  <a:pt x="303" y="66"/>
                </a:lnTo>
                <a:lnTo>
                  <a:pt x="373" y="139"/>
                </a:lnTo>
                <a:lnTo>
                  <a:pt x="295" y="215"/>
                </a:lnTo>
                <a:lnTo>
                  <a:pt x="373" y="290"/>
                </a:lnTo>
                <a:lnTo>
                  <a:pt x="303" y="363"/>
                </a:lnTo>
                <a:lnTo>
                  <a:pt x="223" y="285"/>
                </a:lnTo>
                <a:lnTo>
                  <a:pt x="142" y="363"/>
                </a:lnTo>
                <a:lnTo>
                  <a:pt x="72" y="290"/>
                </a:lnTo>
                <a:lnTo>
                  <a:pt x="150" y="215"/>
                </a:lnTo>
                <a:close/>
              </a:path>
            </a:pathLst>
          </a:custGeom>
          <a:solidFill>
            <a:srgbClr val="FF0000"/>
          </a:solidFill>
          <a:ln w="12700">
            <a:noFill/>
          </a:ln>
        </p:spPr>
        <p:txBody>
          <a:bodyPr/>
          <a:lstStyle/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979" name="乘号 20"/>
          <p:cNvSpPr/>
          <p:nvPr/>
        </p:nvSpPr>
        <p:spPr>
          <a:xfrm rot="338452">
            <a:off x="1800225" y="2493010"/>
            <a:ext cx="282575" cy="273685"/>
          </a:xfrm>
          <a:custGeom>
            <a:avLst/>
            <a:gdLst>
              <a:gd name="txL" fmla="*/ 0 w 446"/>
              <a:gd name="txT" fmla="*/ 0 h 430"/>
              <a:gd name="txR" fmla="*/ 446 w 446"/>
              <a:gd name="txB" fmla="*/ 430 h 430"/>
            </a:gdLst>
            <a:ahLst/>
            <a:cxnLst/>
            <a:rect l="txL" t="txT" r="txR" b="txB"/>
            <a:pathLst>
              <a:path w="446" h="430">
                <a:moveTo>
                  <a:pt x="72" y="139"/>
                </a:moveTo>
                <a:lnTo>
                  <a:pt x="142" y="66"/>
                </a:lnTo>
                <a:lnTo>
                  <a:pt x="223" y="144"/>
                </a:lnTo>
                <a:lnTo>
                  <a:pt x="303" y="66"/>
                </a:lnTo>
                <a:lnTo>
                  <a:pt x="373" y="139"/>
                </a:lnTo>
                <a:lnTo>
                  <a:pt x="295" y="215"/>
                </a:lnTo>
                <a:lnTo>
                  <a:pt x="373" y="290"/>
                </a:lnTo>
                <a:lnTo>
                  <a:pt x="303" y="363"/>
                </a:lnTo>
                <a:lnTo>
                  <a:pt x="223" y="285"/>
                </a:lnTo>
                <a:lnTo>
                  <a:pt x="142" y="363"/>
                </a:lnTo>
                <a:lnTo>
                  <a:pt x="72" y="290"/>
                </a:lnTo>
                <a:lnTo>
                  <a:pt x="150" y="215"/>
                </a:lnTo>
                <a:close/>
              </a:path>
            </a:pathLst>
          </a:custGeom>
          <a:solidFill>
            <a:srgbClr val="FF0000"/>
          </a:solidFill>
          <a:ln w="12700">
            <a:noFill/>
          </a:ln>
        </p:spPr>
        <p:txBody>
          <a:bodyPr/>
          <a:lstStyle/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980" name="Oval 8"/>
          <p:cNvSpPr/>
          <p:nvPr/>
        </p:nvSpPr>
        <p:spPr>
          <a:xfrm>
            <a:off x="457200" y="2812415"/>
            <a:ext cx="303530" cy="304165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rgbClr val="A5A5A5"/>
            </a:solidFill>
            <a:prstDash val="solid"/>
            <a:headEnd type="none" w="med" len="med"/>
            <a:tailEnd type="none" w="med" len="med"/>
          </a:ln>
        </p:spPr>
        <p:txBody>
          <a:bodyPr wrap="none" lIns="0" tIns="0" rIns="0" bIns="0" anchor="ctr"/>
          <a:lstStyle/>
          <a:p>
            <a:pPr lvl="0" algn="ctr" eaLnBrk="1" hangingPunct="1">
              <a:lnSpc>
                <a:spcPct val="100000"/>
              </a:lnSpc>
            </a:pPr>
            <a:r>
              <a:rPr lang="en-US" altLang="x-none" sz="20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Arial Unicode MS" panose="020B0604020202020204" charset="-122"/>
              </a:rPr>
              <a:t>0</a:t>
            </a:r>
          </a:p>
        </p:txBody>
      </p:sp>
      <p:sp>
        <p:nvSpPr>
          <p:cNvPr id="40981" name="Oval 8"/>
          <p:cNvSpPr/>
          <p:nvPr/>
        </p:nvSpPr>
        <p:spPr>
          <a:xfrm>
            <a:off x="2428875" y="2612390"/>
            <a:ext cx="303530" cy="30226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rgbClr val="A5A5A5"/>
            </a:solidFill>
            <a:prstDash val="solid"/>
            <a:headEnd type="none" w="med" len="med"/>
            <a:tailEnd type="none" w="med" len="med"/>
          </a:ln>
        </p:spPr>
        <p:txBody>
          <a:bodyPr wrap="none" lIns="0" tIns="0" rIns="0" bIns="0" anchor="ctr"/>
          <a:lstStyle/>
          <a:p>
            <a:pPr lvl="0" algn="ctr" eaLnBrk="1" hangingPunct="1">
              <a:lnSpc>
                <a:spcPct val="100000"/>
              </a:lnSpc>
            </a:pPr>
            <a:r>
              <a:rPr lang="en-US" altLang="x-none" sz="20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Arial Unicode MS" panose="020B0604020202020204" charset="-122"/>
              </a:rPr>
              <a:t>1</a:t>
            </a:r>
          </a:p>
        </p:txBody>
      </p:sp>
      <p:sp>
        <p:nvSpPr>
          <p:cNvPr id="40985" name="直接连接符 27"/>
          <p:cNvSpPr/>
          <p:nvPr/>
        </p:nvSpPr>
        <p:spPr>
          <a:xfrm>
            <a:off x="530225" y="1755140"/>
            <a:ext cx="539750" cy="635"/>
          </a:xfrm>
          <a:prstGeom prst="line">
            <a:avLst/>
          </a:prstGeom>
          <a:ln w="19050" cap="flat" cmpd="sng">
            <a:solidFill>
              <a:srgbClr val="7F7F7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0986" name="直接连接符 28"/>
          <p:cNvSpPr/>
          <p:nvPr/>
        </p:nvSpPr>
        <p:spPr>
          <a:xfrm>
            <a:off x="598805" y="1993265"/>
            <a:ext cx="539750" cy="1905"/>
          </a:xfrm>
          <a:prstGeom prst="line">
            <a:avLst/>
          </a:prstGeom>
          <a:ln w="19050" cap="flat" cmpd="sng">
            <a:solidFill>
              <a:srgbClr val="7F7F7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0987" name="直接连接符 29"/>
          <p:cNvSpPr/>
          <p:nvPr/>
        </p:nvSpPr>
        <p:spPr>
          <a:xfrm>
            <a:off x="598805" y="1520190"/>
            <a:ext cx="539750" cy="1905"/>
          </a:xfrm>
          <a:prstGeom prst="line">
            <a:avLst/>
          </a:prstGeom>
          <a:ln w="19050" cap="flat" cmpd="sng">
            <a:solidFill>
              <a:srgbClr val="7F7F7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" name="直接连接符 5"/>
          <p:cNvSpPr/>
          <p:nvPr/>
        </p:nvSpPr>
        <p:spPr>
          <a:xfrm flipV="1">
            <a:off x="9020175" y="2044700"/>
            <a:ext cx="1809750" cy="687705"/>
          </a:xfrm>
          <a:prstGeom prst="line">
            <a:avLst/>
          </a:prstGeom>
          <a:ln w="57150" cap="flat" cmpd="sng">
            <a:solidFill>
              <a:srgbClr val="3C8DBC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6" name="直接连接符 6"/>
          <p:cNvSpPr/>
          <p:nvPr/>
        </p:nvSpPr>
        <p:spPr>
          <a:xfrm>
            <a:off x="9020175" y="3208655"/>
            <a:ext cx="1866900" cy="501015"/>
          </a:xfrm>
          <a:prstGeom prst="line">
            <a:avLst/>
          </a:prstGeom>
          <a:ln w="57150" cap="flat" cmpd="sng">
            <a:solidFill>
              <a:srgbClr val="92D05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" name="椭圆 7"/>
          <p:cNvSpPr/>
          <p:nvPr/>
        </p:nvSpPr>
        <p:spPr>
          <a:xfrm>
            <a:off x="7599680" y="2221230"/>
            <a:ext cx="1480820" cy="1485900"/>
          </a:xfrm>
          <a:prstGeom prst="ellipse">
            <a:avLst/>
          </a:prstGeom>
          <a:solidFill>
            <a:srgbClr val="3C8DBC"/>
          </a:solidFill>
          <a:ln w="12700">
            <a:noFill/>
          </a:ln>
        </p:spPr>
        <p:txBody>
          <a:bodyPr lIns="0" tIns="0" rIns="0" bIns="0" anchor="ctr"/>
          <a:lstStyle/>
          <a:p>
            <a:pPr lvl="0" algn="ctr"/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middle</a:t>
            </a:r>
          </a:p>
        </p:txBody>
      </p:sp>
      <p:sp>
        <p:nvSpPr>
          <p:cNvPr id="8" name="椭圆 8"/>
          <p:cNvSpPr/>
          <p:nvPr/>
        </p:nvSpPr>
        <p:spPr>
          <a:xfrm>
            <a:off x="10753725" y="1427480"/>
            <a:ext cx="849630" cy="851535"/>
          </a:xfrm>
          <a:prstGeom prst="ellipse">
            <a:avLst/>
          </a:prstGeom>
          <a:solidFill>
            <a:srgbClr val="3C8DBC"/>
          </a:solidFill>
          <a:ln w="12700">
            <a:noFill/>
          </a:ln>
        </p:spPr>
        <p:txBody>
          <a:bodyPr lIns="0" tIns="0" rIns="0" bIns="0" anchor="ctr"/>
          <a:lstStyle/>
          <a:p>
            <a:pPr algn="ctr"/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核心</a:t>
            </a:r>
          </a:p>
        </p:txBody>
      </p:sp>
      <p:sp>
        <p:nvSpPr>
          <p:cNvPr id="9" name="椭圆 9"/>
          <p:cNvSpPr/>
          <p:nvPr/>
        </p:nvSpPr>
        <p:spPr>
          <a:xfrm>
            <a:off x="10887075" y="3418205"/>
            <a:ext cx="582930" cy="582930"/>
          </a:xfrm>
          <a:prstGeom prst="ellipse">
            <a:avLst/>
          </a:prstGeom>
          <a:solidFill>
            <a:srgbClr val="92D050"/>
          </a:solidFill>
          <a:ln w="12700">
            <a:noFill/>
          </a:ln>
        </p:spPr>
        <p:txBody>
          <a:bodyPr lIns="0" tIns="0" rIns="0" bIns="0" anchor="ctr"/>
          <a:lstStyle/>
          <a:p>
            <a:pPr lvl="0"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银行</a:t>
            </a:r>
          </a:p>
        </p:txBody>
      </p:sp>
      <p:sp>
        <p:nvSpPr>
          <p:cNvPr id="10" name="乘号 17"/>
          <p:cNvSpPr/>
          <p:nvPr/>
        </p:nvSpPr>
        <p:spPr>
          <a:xfrm rot="338452">
            <a:off x="11055350" y="2944495"/>
            <a:ext cx="701675" cy="808990"/>
          </a:xfrm>
          <a:custGeom>
            <a:avLst/>
            <a:gdLst>
              <a:gd name="txL" fmla="*/ 0 w 1104"/>
              <a:gd name="txT" fmla="*/ 0 h 1271"/>
              <a:gd name="txR" fmla="*/ 1104 w 1104"/>
              <a:gd name="txB" fmla="*/ 1271 h 1271"/>
            </a:gdLst>
            <a:ahLst/>
            <a:cxnLst/>
            <a:rect l="txL" t="txT" r="txR" b="txB"/>
            <a:pathLst>
              <a:path w="1104" h="1271">
                <a:moveTo>
                  <a:pt x="167" y="390"/>
                </a:moveTo>
                <a:lnTo>
                  <a:pt x="363" y="220"/>
                </a:lnTo>
                <a:lnTo>
                  <a:pt x="552" y="437"/>
                </a:lnTo>
                <a:lnTo>
                  <a:pt x="740" y="220"/>
                </a:lnTo>
                <a:lnTo>
                  <a:pt x="936" y="390"/>
                </a:lnTo>
                <a:lnTo>
                  <a:pt x="723" y="635"/>
                </a:lnTo>
                <a:lnTo>
                  <a:pt x="936" y="880"/>
                </a:lnTo>
                <a:lnTo>
                  <a:pt x="740" y="1050"/>
                </a:lnTo>
                <a:lnTo>
                  <a:pt x="552" y="833"/>
                </a:lnTo>
                <a:lnTo>
                  <a:pt x="363" y="1050"/>
                </a:lnTo>
                <a:lnTo>
                  <a:pt x="167" y="880"/>
                </a:lnTo>
                <a:lnTo>
                  <a:pt x="380" y="635"/>
                </a:lnTo>
                <a:close/>
              </a:path>
            </a:pathLst>
          </a:custGeom>
          <a:solidFill>
            <a:srgbClr val="FF0000"/>
          </a:solidFill>
          <a:ln w="12700">
            <a:noFill/>
          </a:ln>
        </p:spPr>
        <p:txBody>
          <a:bodyPr/>
          <a:lstStyle/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乘号 19"/>
          <p:cNvSpPr/>
          <p:nvPr/>
        </p:nvSpPr>
        <p:spPr>
          <a:xfrm rot="338452">
            <a:off x="8502650" y="2101850"/>
            <a:ext cx="284480" cy="273685"/>
          </a:xfrm>
          <a:custGeom>
            <a:avLst/>
            <a:gdLst>
              <a:gd name="txL" fmla="*/ 0 w 446"/>
              <a:gd name="txT" fmla="*/ 0 h 430"/>
              <a:gd name="txR" fmla="*/ 446 w 446"/>
              <a:gd name="txB" fmla="*/ 430 h 430"/>
            </a:gdLst>
            <a:ahLst/>
            <a:cxnLst/>
            <a:rect l="txL" t="txT" r="txR" b="txB"/>
            <a:pathLst>
              <a:path w="446" h="430">
                <a:moveTo>
                  <a:pt x="72" y="139"/>
                </a:moveTo>
                <a:lnTo>
                  <a:pt x="142" y="66"/>
                </a:lnTo>
                <a:lnTo>
                  <a:pt x="223" y="144"/>
                </a:lnTo>
                <a:lnTo>
                  <a:pt x="303" y="66"/>
                </a:lnTo>
                <a:lnTo>
                  <a:pt x="373" y="139"/>
                </a:lnTo>
                <a:lnTo>
                  <a:pt x="295" y="215"/>
                </a:lnTo>
                <a:lnTo>
                  <a:pt x="373" y="290"/>
                </a:lnTo>
                <a:lnTo>
                  <a:pt x="303" y="363"/>
                </a:lnTo>
                <a:lnTo>
                  <a:pt x="223" y="285"/>
                </a:lnTo>
                <a:lnTo>
                  <a:pt x="142" y="363"/>
                </a:lnTo>
                <a:lnTo>
                  <a:pt x="72" y="290"/>
                </a:lnTo>
                <a:lnTo>
                  <a:pt x="150" y="215"/>
                </a:lnTo>
                <a:close/>
              </a:path>
            </a:pathLst>
          </a:custGeom>
          <a:solidFill>
            <a:srgbClr val="FF0000"/>
          </a:solidFill>
          <a:ln w="12700">
            <a:noFill/>
          </a:ln>
        </p:spPr>
        <p:txBody>
          <a:bodyPr/>
          <a:lstStyle/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Oval 8"/>
          <p:cNvSpPr/>
          <p:nvPr/>
        </p:nvSpPr>
        <p:spPr>
          <a:xfrm>
            <a:off x="9680575" y="2087880"/>
            <a:ext cx="303530" cy="30353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rgbClr val="A5A5A5"/>
            </a:solidFill>
            <a:prstDash val="solid"/>
            <a:headEnd type="none" w="med" len="med"/>
            <a:tailEnd type="none" w="med" len="med"/>
          </a:ln>
        </p:spPr>
        <p:txBody>
          <a:bodyPr wrap="none" lIns="0" tIns="0" rIns="0" bIns="0" anchor="ctr"/>
          <a:lstStyle/>
          <a:p>
            <a:pPr lvl="0" algn="ctr" eaLnBrk="1" hangingPunct="1">
              <a:lnSpc>
                <a:spcPct val="100000"/>
              </a:lnSpc>
            </a:pPr>
            <a:r>
              <a:rPr lang="en-US" altLang="x-none" sz="20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Arial Unicode MS" panose="020B0604020202020204" charset="-122"/>
              </a:rPr>
              <a:t>4</a:t>
            </a:r>
          </a:p>
        </p:txBody>
      </p:sp>
      <p:sp>
        <p:nvSpPr>
          <p:cNvPr id="14" name="Oval 8"/>
          <p:cNvSpPr/>
          <p:nvPr/>
        </p:nvSpPr>
        <p:spPr>
          <a:xfrm>
            <a:off x="10015855" y="3187700"/>
            <a:ext cx="302895" cy="30226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rgbClr val="A5A5A5"/>
            </a:solidFill>
            <a:prstDash val="solid"/>
            <a:headEnd type="none" w="med" len="med"/>
            <a:tailEnd type="none" w="med" len="med"/>
          </a:ln>
        </p:spPr>
        <p:txBody>
          <a:bodyPr wrap="none" lIns="0" tIns="0" rIns="0" bIns="0" anchor="ctr"/>
          <a:lstStyle/>
          <a:p>
            <a:pPr lvl="0" algn="ctr" eaLnBrk="1" hangingPunct="1">
              <a:lnSpc>
                <a:spcPct val="100000"/>
              </a:lnSpc>
            </a:pPr>
            <a:r>
              <a:rPr lang="en-US" altLang="x-none" sz="20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Arial Unicode MS" panose="020B0604020202020204" charset="-122"/>
              </a:rPr>
              <a:t>5</a:t>
            </a:r>
          </a:p>
        </p:txBody>
      </p:sp>
      <p:sp>
        <p:nvSpPr>
          <p:cNvPr id="17" name="椭圆 7"/>
          <p:cNvSpPr/>
          <p:nvPr/>
        </p:nvSpPr>
        <p:spPr>
          <a:xfrm>
            <a:off x="5466080" y="2227580"/>
            <a:ext cx="1480820" cy="1485900"/>
          </a:xfrm>
          <a:prstGeom prst="ellipse">
            <a:avLst/>
          </a:prstGeom>
          <a:solidFill>
            <a:srgbClr val="3C8DBC"/>
          </a:solidFill>
          <a:ln w="12700">
            <a:noFill/>
          </a:ln>
        </p:spPr>
        <p:txBody>
          <a:bodyPr lIns="0" tIns="0" rIns="0" bIns="0" anchor="ctr"/>
          <a:lstStyle/>
          <a:p>
            <a:pPr lvl="0" algn="ctr"/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路由</a:t>
            </a:r>
          </a:p>
        </p:txBody>
      </p:sp>
      <p:sp>
        <p:nvSpPr>
          <p:cNvPr id="19" name="直接连接符 4"/>
          <p:cNvSpPr/>
          <p:nvPr/>
        </p:nvSpPr>
        <p:spPr>
          <a:xfrm>
            <a:off x="4691380" y="2961005"/>
            <a:ext cx="774065" cy="3810"/>
          </a:xfrm>
          <a:prstGeom prst="line">
            <a:avLst/>
          </a:prstGeom>
          <a:ln w="57150" cap="flat" cmpd="sng">
            <a:solidFill>
              <a:srgbClr val="3C8DBC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0" name="直接连接符 4"/>
          <p:cNvSpPr/>
          <p:nvPr/>
        </p:nvSpPr>
        <p:spPr>
          <a:xfrm>
            <a:off x="6946900" y="2957195"/>
            <a:ext cx="652145" cy="3810"/>
          </a:xfrm>
          <a:prstGeom prst="line">
            <a:avLst/>
          </a:prstGeom>
          <a:ln w="57150" cap="flat" cmpd="sng">
            <a:solidFill>
              <a:srgbClr val="3C8DBC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7" name="乘号 19"/>
          <p:cNvSpPr/>
          <p:nvPr/>
        </p:nvSpPr>
        <p:spPr>
          <a:xfrm rot="338452">
            <a:off x="6320155" y="2058035"/>
            <a:ext cx="284480" cy="273685"/>
          </a:xfrm>
          <a:custGeom>
            <a:avLst/>
            <a:gdLst>
              <a:gd name="txL" fmla="*/ 0 w 446"/>
              <a:gd name="txT" fmla="*/ 0 h 430"/>
              <a:gd name="txR" fmla="*/ 446 w 446"/>
              <a:gd name="txB" fmla="*/ 430 h 430"/>
            </a:gdLst>
            <a:ahLst/>
            <a:cxnLst/>
            <a:rect l="txL" t="txT" r="txR" b="txB"/>
            <a:pathLst>
              <a:path w="446" h="430">
                <a:moveTo>
                  <a:pt x="72" y="139"/>
                </a:moveTo>
                <a:lnTo>
                  <a:pt x="142" y="66"/>
                </a:lnTo>
                <a:lnTo>
                  <a:pt x="223" y="144"/>
                </a:lnTo>
                <a:lnTo>
                  <a:pt x="303" y="66"/>
                </a:lnTo>
                <a:lnTo>
                  <a:pt x="373" y="139"/>
                </a:lnTo>
                <a:lnTo>
                  <a:pt x="295" y="215"/>
                </a:lnTo>
                <a:lnTo>
                  <a:pt x="373" y="290"/>
                </a:lnTo>
                <a:lnTo>
                  <a:pt x="303" y="363"/>
                </a:lnTo>
                <a:lnTo>
                  <a:pt x="223" y="285"/>
                </a:lnTo>
                <a:lnTo>
                  <a:pt x="142" y="363"/>
                </a:lnTo>
                <a:lnTo>
                  <a:pt x="72" y="290"/>
                </a:lnTo>
                <a:lnTo>
                  <a:pt x="150" y="215"/>
                </a:lnTo>
                <a:close/>
              </a:path>
            </a:pathLst>
          </a:custGeom>
          <a:solidFill>
            <a:srgbClr val="FF0000"/>
          </a:solidFill>
          <a:ln w="12700">
            <a:noFill/>
          </a:ln>
        </p:spPr>
        <p:txBody>
          <a:bodyPr/>
          <a:lstStyle/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Oval 8"/>
          <p:cNvSpPr/>
          <p:nvPr/>
        </p:nvSpPr>
        <p:spPr>
          <a:xfrm>
            <a:off x="4859020" y="2612390"/>
            <a:ext cx="303530" cy="30353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rgbClr val="A5A5A5"/>
            </a:solidFill>
            <a:prstDash val="solid"/>
            <a:headEnd type="none" w="med" len="med"/>
            <a:tailEnd type="none" w="med" len="med"/>
          </a:ln>
        </p:spPr>
        <p:txBody>
          <a:bodyPr wrap="none" lIns="0" tIns="0" rIns="0" bIns="0" anchor="ctr"/>
          <a:lstStyle/>
          <a:p>
            <a:pPr lvl="0" algn="ctr" eaLnBrk="1" hangingPunct="1">
              <a:lnSpc>
                <a:spcPct val="100000"/>
              </a:lnSpc>
            </a:pPr>
            <a:r>
              <a:rPr lang="en-US" altLang="x-none" sz="20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Arial Unicode MS" panose="020B0604020202020204" charset="-122"/>
              </a:rPr>
              <a:t>2</a:t>
            </a:r>
          </a:p>
        </p:txBody>
      </p:sp>
      <p:sp>
        <p:nvSpPr>
          <p:cNvPr id="32" name="Oval 8"/>
          <p:cNvSpPr/>
          <p:nvPr/>
        </p:nvSpPr>
        <p:spPr>
          <a:xfrm>
            <a:off x="7049770" y="2612390"/>
            <a:ext cx="303530" cy="30353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rgbClr val="A5A5A5"/>
            </a:solidFill>
            <a:prstDash val="solid"/>
            <a:headEnd type="none" w="med" len="med"/>
            <a:tailEnd type="none" w="med" len="med"/>
          </a:ln>
        </p:spPr>
        <p:txBody>
          <a:bodyPr wrap="none" lIns="0" tIns="0" rIns="0" bIns="0" anchor="ctr"/>
          <a:lstStyle/>
          <a:p>
            <a:pPr lvl="0" algn="ctr" eaLnBrk="1" hangingPunct="1">
              <a:lnSpc>
                <a:spcPct val="100000"/>
              </a:lnSpc>
            </a:pPr>
            <a:r>
              <a:rPr lang="en-US" altLang="x-none" sz="20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Arial Unicode MS" panose="020B0604020202020204" charset="-122"/>
              </a:rPr>
              <a:t>3</a:t>
            </a:r>
          </a:p>
        </p:txBody>
      </p:sp>
      <p:sp>
        <p:nvSpPr>
          <p:cNvPr id="36" name="矩形 10"/>
          <p:cNvSpPr/>
          <p:nvPr/>
        </p:nvSpPr>
        <p:spPr>
          <a:xfrm>
            <a:off x="929640" y="4111625"/>
            <a:ext cx="11038840" cy="1306195"/>
          </a:xfrm>
          <a:prstGeom prst="rect">
            <a:avLst/>
          </a:prstGeom>
          <a:noFill/>
          <a:ln w="3175" cap="flat" cmpd="sng">
            <a:solidFill>
              <a:srgbClr val="BFBFBF"/>
            </a:solidFill>
            <a:prstDash val="dash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1221105" y="4251325"/>
            <a:ext cx="1389063" cy="381000"/>
          </a:xfrm>
          <a:prstGeom prst="roundRect">
            <a:avLst/>
          </a:prstGeom>
          <a:solidFill>
            <a:srgbClr val="3C8DBC"/>
          </a:solidFill>
          <a:ln w="12700" cmpd="sng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CN" sz="1600" strike="noStrike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IDC1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3237230" y="4251325"/>
            <a:ext cx="1389063" cy="381000"/>
          </a:xfrm>
          <a:prstGeom prst="roundRect">
            <a:avLst/>
          </a:prstGeom>
          <a:solidFill>
            <a:srgbClr val="3C8DBC"/>
          </a:solidFill>
          <a:ln w="12700" cmpd="sng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IDC2</a:t>
            </a:r>
            <a:endParaRPr lang="zh-CN" altLang="en-US" sz="1600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5227955" y="4251325"/>
            <a:ext cx="1389063" cy="381000"/>
          </a:xfrm>
          <a:prstGeom prst="roundRect">
            <a:avLst/>
          </a:prstGeom>
          <a:solidFill>
            <a:srgbClr val="3C8DBC"/>
          </a:solidFill>
          <a:ln w="12700" cmpd="sng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IDC3</a:t>
            </a:r>
            <a:endParaRPr lang="zh-CN" altLang="en-US" sz="1600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7548245" y="4225925"/>
            <a:ext cx="1389063" cy="381000"/>
          </a:xfrm>
          <a:prstGeom prst="roundRect">
            <a:avLst/>
          </a:prstGeom>
          <a:solidFill>
            <a:srgbClr val="3C8DBC"/>
          </a:solidFill>
          <a:ln w="12700" cmpd="sng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IDC4</a:t>
            </a:r>
            <a:endParaRPr lang="zh-CN" altLang="en-US" sz="1600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7526655" y="4865370"/>
            <a:ext cx="1389063" cy="381000"/>
          </a:xfrm>
          <a:prstGeom prst="roundRect">
            <a:avLst/>
          </a:prstGeom>
          <a:solidFill>
            <a:srgbClr val="3C8DBC"/>
          </a:solidFill>
          <a:ln w="12700" cmpd="sng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IDC5</a:t>
            </a:r>
            <a:endParaRPr lang="zh-CN" altLang="en-US" sz="1600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直接连接符 4"/>
          <p:cNvSpPr/>
          <p:nvPr/>
        </p:nvSpPr>
        <p:spPr>
          <a:xfrm flipV="1">
            <a:off x="2610485" y="4431665"/>
            <a:ext cx="626110" cy="9525"/>
          </a:xfrm>
          <a:prstGeom prst="line">
            <a:avLst/>
          </a:prstGeom>
          <a:ln w="57150" cap="flat" cmpd="sng">
            <a:solidFill>
              <a:srgbClr val="3C8DBC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1" name="直接连接符 4"/>
          <p:cNvSpPr/>
          <p:nvPr/>
        </p:nvSpPr>
        <p:spPr>
          <a:xfrm flipV="1">
            <a:off x="4626610" y="4422140"/>
            <a:ext cx="626110" cy="9525"/>
          </a:xfrm>
          <a:prstGeom prst="line">
            <a:avLst/>
          </a:prstGeom>
          <a:ln w="57150" cap="flat" cmpd="sng">
            <a:solidFill>
              <a:srgbClr val="3C8DBC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2" name="直接连接符 4"/>
          <p:cNvSpPr/>
          <p:nvPr/>
        </p:nvSpPr>
        <p:spPr>
          <a:xfrm>
            <a:off x="6617335" y="4420870"/>
            <a:ext cx="981710" cy="1905"/>
          </a:xfrm>
          <a:prstGeom prst="line">
            <a:avLst/>
          </a:prstGeom>
          <a:ln w="57150" cap="flat" cmpd="sng">
            <a:solidFill>
              <a:srgbClr val="3C8DBC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3" name="直接连接符 4"/>
          <p:cNvSpPr/>
          <p:nvPr/>
        </p:nvSpPr>
        <p:spPr>
          <a:xfrm rot="1680000" flipV="1">
            <a:off x="6561455" y="4785995"/>
            <a:ext cx="1047115" cy="1270"/>
          </a:xfrm>
          <a:prstGeom prst="line">
            <a:avLst/>
          </a:prstGeom>
          <a:ln w="57150" cap="flat" cmpd="sng">
            <a:solidFill>
              <a:srgbClr val="3C8DBC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4" name="乘号 19"/>
          <p:cNvSpPr/>
          <p:nvPr/>
        </p:nvSpPr>
        <p:spPr>
          <a:xfrm rot="338452">
            <a:off x="8812530" y="4645660"/>
            <a:ext cx="284480" cy="273685"/>
          </a:xfrm>
          <a:custGeom>
            <a:avLst/>
            <a:gdLst>
              <a:gd name="txL" fmla="*/ 0 w 446"/>
              <a:gd name="txT" fmla="*/ 0 h 430"/>
              <a:gd name="txR" fmla="*/ 446 w 446"/>
              <a:gd name="txB" fmla="*/ 430 h 430"/>
            </a:gdLst>
            <a:ahLst/>
            <a:cxnLst/>
            <a:rect l="txL" t="txT" r="txR" b="txB"/>
            <a:pathLst>
              <a:path w="446" h="430">
                <a:moveTo>
                  <a:pt x="72" y="139"/>
                </a:moveTo>
                <a:lnTo>
                  <a:pt x="142" y="66"/>
                </a:lnTo>
                <a:lnTo>
                  <a:pt x="223" y="144"/>
                </a:lnTo>
                <a:lnTo>
                  <a:pt x="303" y="66"/>
                </a:lnTo>
                <a:lnTo>
                  <a:pt x="373" y="139"/>
                </a:lnTo>
                <a:lnTo>
                  <a:pt x="295" y="215"/>
                </a:lnTo>
                <a:lnTo>
                  <a:pt x="373" y="290"/>
                </a:lnTo>
                <a:lnTo>
                  <a:pt x="303" y="363"/>
                </a:lnTo>
                <a:lnTo>
                  <a:pt x="223" y="285"/>
                </a:lnTo>
                <a:lnTo>
                  <a:pt x="142" y="363"/>
                </a:lnTo>
                <a:lnTo>
                  <a:pt x="72" y="290"/>
                </a:lnTo>
                <a:lnTo>
                  <a:pt x="150" y="215"/>
                </a:lnTo>
                <a:close/>
              </a:path>
            </a:pathLst>
          </a:custGeom>
          <a:solidFill>
            <a:srgbClr val="FF0000"/>
          </a:solidFill>
          <a:ln w="12700">
            <a:noFill/>
          </a:ln>
        </p:spPr>
        <p:txBody>
          <a:bodyPr/>
          <a:lstStyle/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矩形 10"/>
          <p:cNvSpPr/>
          <p:nvPr/>
        </p:nvSpPr>
        <p:spPr>
          <a:xfrm>
            <a:off x="929640" y="5600065"/>
            <a:ext cx="11038840" cy="1827530"/>
          </a:xfrm>
          <a:prstGeom prst="rect">
            <a:avLst/>
          </a:prstGeom>
          <a:noFill/>
          <a:ln w="3175" cap="flat" cmpd="sng">
            <a:solidFill>
              <a:srgbClr val="BFBFBF"/>
            </a:solidFill>
            <a:prstDash val="dash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>
              <a:lnSpc>
                <a:spcPct val="100000"/>
              </a:lnSpc>
            </a:pPr>
            <a:endParaRPr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1221105" y="6042025"/>
            <a:ext cx="1389063" cy="381000"/>
          </a:xfrm>
          <a:prstGeom prst="roundRect">
            <a:avLst/>
          </a:prstGeom>
          <a:solidFill>
            <a:srgbClr val="3C8DBC"/>
          </a:solidFill>
          <a:ln w="12700" cmpd="sng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CN" sz="1600" strike="noStrike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ip1</a:t>
            </a:r>
          </a:p>
        </p:txBody>
      </p:sp>
      <p:sp>
        <p:nvSpPr>
          <p:cNvPr id="86" name="矩形 10"/>
          <p:cNvSpPr/>
          <p:nvPr/>
        </p:nvSpPr>
        <p:spPr>
          <a:xfrm>
            <a:off x="1056640" y="5653405"/>
            <a:ext cx="1675765" cy="1708785"/>
          </a:xfrm>
          <a:prstGeom prst="rect">
            <a:avLst/>
          </a:prstGeom>
          <a:noFill/>
          <a:ln w="3175" cap="flat" cmpd="sng">
            <a:solidFill>
              <a:srgbClr val="BFBFBF"/>
            </a:solidFill>
            <a:prstDash val="dash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 algn="ctr">
              <a:lnSpc>
                <a:spcPct val="100000"/>
              </a:lnSpc>
            </a:pPr>
            <a:r>
              <a:rPr 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红包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ip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1240155" y="6482080"/>
            <a:ext cx="1389063" cy="381000"/>
          </a:xfrm>
          <a:prstGeom prst="roundRect">
            <a:avLst/>
          </a:prstGeom>
          <a:solidFill>
            <a:srgbClr val="3C8DBC"/>
          </a:solidFill>
          <a:ln w="12700" cmpd="sng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ip2</a:t>
            </a:r>
          </a:p>
        </p:txBody>
      </p:sp>
      <p:sp>
        <p:nvSpPr>
          <p:cNvPr id="88" name="圆角矩形 87"/>
          <p:cNvSpPr/>
          <p:nvPr/>
        </p:nvSpPr>
        <p:spPr>
          <a:xfrm>
            <a:off x="1248410" y="6922135"/>
            <a:ext cx="1389063" cy="381000"/>
          </a:xfrm>
          <a:prstGeom prst="roundRect">
            <a:avLst/>
          </a:prstGeom>
          <a:solidFill>
            <a:srgbClr val="3C8DBC"/>
          </a:solidFill>
          <a:ln w="12700" cmpd="sng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.....ipn</a:t>
            </a:r>
          </a:p>
        </p:txBody>
      </p:sp>
      <p:sp>
        <p:nvSpPr>
          <p:cNvPr id="89" name="圆角矩形 88"/>
          <p:cNvSpPr/>
          <p:nvPr/>
        </p:nvSpPr>
        <p:spPr>
          <a:xfrm>
            <a:off x="3236595" y="6042025"/>
            <a:ext cx="1389063" cy="381000"/>
          </a:xfrm>
          <a:prstGeom prst="roundRect">
            <a:avLst/>
          </a:prstGeom>
          <a:solidFill>
            <a:srgbClr val="3C8DBC"/>
          </a:solidFill>
          <a:ln w="12700" cmpd="sng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ip1</a:t>
            </a:r>
          </a:p>
        </p:txBody>
      </p:sp>
      <p:sp>
        <p:nvSpPr>
          <p:cNvPr id="90" name="矩形 10"/>
          <p:cNvSpPr/>
          <p:nvPr/>
        </p:nvSpPr>
        <p:spPr>
          <a:xfrm>
            <a:off x="3072130" y="5653405"/>
            <a:ext cx="1675765" cy="1708785"/>
          </a:xfrm>
          <a:prstGeom prst="rect">
            <a:avLst/>
          </a:prstGeom>
          <a:noFill/>
          <a:ln w="3175" cap="flat" cmpd="sng">
            <a:solidFill>
              <a:srgbClr val="BFBFBF"/>
            </a:solidFill>
            <a:prstDash val="dash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 algn="ctr">
              <a:lnSpc>
                <a:spcPct val="10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网关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ip</a:t>
            </a:r>
          </a:p>
        </p:txBody>
      </p:sp>
      <p:sp>
        <p:nvSpPr>
          <p:cNvPr id="91" name="圆角矩形 90"/>
          <p:cNvSpPr/>
          <p:nvPr/>
        </p:nvSpPr>
        <p:spPr>
          <a:xfrm>
            <a:off x="3255645" y="6482080"/>
            <a:ext cx="1389063" cy="381000"/>
          </a:xfrm>
          <a:prstGeom prst="roundRect">
            <a:avLst/>
          </a:prstGeom>
          <a:solidFill>
            <a:srgbClr val="3C8DBC"/>
          </a:solidFill>
          <a:ln w="12700" cmpd="sng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ip2</a:t>
            </a:r>
          </a:p>
        </p:txBody>
      </p:sp>
      <p:sp>
        <p:nvSpPr>
          <p:cNvPr id="92" name="圆角矩形 91"/>
          <p:cNvSpPr/>
          <p:nvPr/>
        </p:nvSpPr>
        <p:spPr>
          <a:xfrm>
            <a:off x="3263900" y="6922135"/>
            <a:ext cx="1389063" cy="381000"/>
          </a:xfrm>
          <a:prstGeom prst="roundRect">
            <a:avLst/>
          </a:prstGeom>
          <a:solidFill>
            <a:srgbClr val="3C8DBC"/>
          </a:solidFill>
          <a:ln w="12700" cmpd="sng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.....ipn</a:t>
            </a:r>
          </a:p>
        </p:txBody>
      </p:sp>
      <p:sp>
        <p:nvSpPr>
          <p:cNvPr id="93" name="圆角矩形 92"/>
          <p:cNvSpPr/>
          <p:nvPr/>
        </p:nvSpPr>
        <p:spPr>
          <a:xfrm>
            <a:off x="5227955" y="6042025"/>
            <a:ext cx="1389063" cy="381000"/>
          </a:xfrm>
          <a:prstGeom prst="roundRect">
            <a:avLst/>
          </a:prstGeom>
          <a:solidFill>
            <a:srgbClr val="3C8DBC"/>
          </a:solidFill>
          <a:ln w="12700" cmpd="sng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ip1</a:t>
            </a:r>
          </a:p>
        </p:txBody>
      </p:sp>
      <p:sp>
        <p:nvSpPr>
          <p:cNvPr id="94" name="矩形 10"/>
          <p:cNvSpPr/>
          <p:nvPr/>
        </p:nvSpPr>
        <p:spPr>
          <a:xfrm>
            <a:off x="5063490" y="5653405"/>
            <a:ext cx="1675765" cy="1708785"/>
          </a:xfrm>
          <a:prstGeom prst="rect">
            <a:avLst/>
          </a:prstGeom>
          <a:noFill/>
          <a:ln w="3175" cap="flat" cmpd="sng">
            <a:solidFill>
              <a:srgbClr val="BFBFBF"/>
            </a:solidFill>
            <a:prstDash val="dash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 algn="ctr">
              <a:lnSpc>
                <a:spcPct val="10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路由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ip</a:t>
            </a:r>
          </a:p>
        </p:txBody>
      </p:sp>
      <p:sp>
        <p:nvSpPr>
          <p:cNvPr id="95" name="圆角矩形 94"/>
          <p:cNvSpPr/>
          <p:nvPr/>
        </p:nvSpPr>
        <p:spPr>
          <a:xfrm>
            <a:off x="5247005" y="6482080"/>
            <a:ext cx="1389063" cy="381000"/>
          </a:xfrm>
          <a:prstGeom prst="roundRect">
            <a:avLst/>
          </a:prstGeom>
          <a:solidFill>
            <a:srgbClr val="3C8DBC"/>
          </a:solidFill>
          <a:ln w="12700" cmpd="sng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ip2</a:t>
            </a:r>
          </a:p>
        </p:txBody>
      </p:sp>
      <p:sp>
        <p:nvSpPr>
          <p:cNvPr id="96" name="圆角矩形 95"/>
          <p:cNvSpPr/>
          <p:nvPr/>
        </p:nvSpPr>
        <p:spPr>
          <a:xfrm>
            <a:off x="5255260" y="6922135"/>
            <a:ext cx="1389063" cy="381000"/>
          </a:xfrm>
          <a:prstGeom prst="roundRect">
            <a:avLst/>
          </a:prstGeom>
          <a:solidFill>
            <a:srgbClr val="3C8DBC"/>
          </a:solidFill>
          <a:ln w="12700" cmpd="sng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.....ipn</a:t>
            </a:r>
          </a:p>
        </p:txBody>
      </p:sp>
      <p:sp>
        <p:nvSpPr>
          <p:cNvPr id="97" name="圆角矩形 96"/>
          <p:cNvSpPr/>
          <p:nvPr/>
        </p:nvSpPr>
        <p:spPr>
          <a:xfrm>
            <a:off x="7526655" y="6042025"/>
            <a:ext cx="1389063" cy="381000"/>
          </a:xfrm>
          <a:prstGeom prst="roundRect">
            <a:avLst/>
          </a:prstGeom>
          <a:solidFill>
            <a:srgbClr val="3C8DBC"/>
          </a:solidFill>
          <a:ln w="12700" cmpd="sng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ip1</a:t>
            </a:r>
          </a:p>
        </p:txBody>
      </p:sp>
      <p:sp>
        <p:nvSpPr>
          <p:cNvPr id="98" name="矩形 10"/>
          <p:cNvSpPr/>
          <p:nvPr/>
        </p:nvSpPr>
        <p:spPr>
          <a:xfrm>
            <a:off x="7362190" y="5653405"/>
            <a:ext cx="1675765" cy="1708785"/>
          </a:xfrm>
          <a:prstGeom prst="rect">
            <a:avLst/>
          </a:prstGeom>
          <a:noFill/>
          <a:ln w="3175" cap="flat" cmpd="sng">
            <a:solidFill>
              <a:srgbClr val="BFBFBF"/>
            </a:solidFill>
            <a:prstDash val="dash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 algn="ctr">
              <a:lnSpc>
                <a:spcPct val="10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middle-ip</a:t>
            </a:r>
          </a:p>
        </p:txBody>
      </p:sp>
      <p:sp>
        <p:nvSpPr>
          <p:cNvPr id="99" name="圆角矩形 98"/>
          <p:cNvSpPr/>
          <p:nvPr/>
        </p:nvSpPr>
        <p:spPr>
          <a:xfrm>
            <a:off x="7545705" y="6482080"/>
            <a:ext cx="1389063" cy="381000"/>
          </a:xfrm>
          <a:prstGeom prst="roundRect">
            <a:avLst/>
          </a:prstGeom>
          <a:solidFill>
            <a:srgbClr val="3C8DBC"/>
          </a:solidFill>
          <a:ln w="12700" cmpd="sng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ip2</a:t>
            </a:r>
          </a:p>
        </p:txBody>
      </p:sp>
      <p:sp>
        <p:nvSpPr>
          <p:cNvPr id="100" name="圆角矩形 99"/>
          <p:cNvSpPr/>
          <p:nvPr/>
        </p:nvSpPr>
        <p:spPr>
          <a:xfrm>
            <a:off x="7553960" y="6922135"/>
            <a:ext cx="1389063" cy="381000"/>
          </a:xfrm>
          <a:prstGeom prst="roundRect">
            <a:avLst/>
          </a:prstGeom>
          <a:solidFill>
            <a:srgbClr val="3C8DBC"/>
          </a:solidFill>
          <a:ln w="12700" cmpd="sng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.....ipn</a:t>
            </a:r>
          </a:p>
        </p:txBody>
      </p:sp>
      <p:sp>
        <p:nvSpPr>
          <p:cNvPr id="101" name="圆角矩形 100"/>
          <p:cNvSpPr/>
          <p:nvPr/>
        </p:nvSpPr>
        <p:spPr>
          <a:xfrm>
            <a:off x="9964420" y="6042025"/>
            <a:ext cx="1389063" cy="381000"/>
          </a:xfrm>
          <a:prstGeom prst="roundRect">
            <a:avLst/>
          </a:prstGeom>
          <a:solidFill>
            <a:srgbClr val="3C8DBC"/>
          </a:solidFill>
          <a:ln w="12700" cmpd="sng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ip1</a:t>
            </a:r>
          </a:p>
        </p:txBody>
      </p:sp>
      <p:sp>
        <p:nvSpPr>
          <p:cNvPr id="102" name="矩形 10"/>
          <p:cNvSpPr/>
          <p:nvPr/>
        </p:nvSpPr>
        <p:spPr>
          <a:xfrm>
            <a:off x="9799955" y="5653405"/>
            <a:ext cx="1675765" cy="1708785"/>
          </a:xfrm>
          <a:prstGeom prst="rect">
            <a:avLst/>
          </a:prstGeom>
          <a:noFill/>
          <a:ln w="3175" cap="flat" cmpd="sng">
            <a:solidFill>
              <a:srgbClr val="BFBFBF"/>
            </a:solidFill>
            <a:prstDash val="dash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 algn="ctr">
              <a:lnSpc>
                <a:spcPct val="10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核心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ip</a:t>
            </a:r>
          </a:p>
        </p:txBody>
      </p:sp>
      <p:sp>
        <p:nvSpPr>
          <p:cNvPr id="103" name="圆角矩形 102"/>
          <p:cNvSpPr/>
          <p:nvPr/>
        </p:nvSpPr>
        <p:spPr>
          <a:xfrm>
            <a:off x="9983470" y="6482080"/>
            <a:ext cx="1389063" cy="381000"/>
          </a:xfrm>
          <a:prstGeom prst="roundRect">
            <a:avLst/>
          </a:prstGeom>
          <a:solidFill>
            <a:srgbClr val="3C8DBC"/>
          </a:solidFill>
          <a:ln w="12700" cmpd="sng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ip2</a:t>
            </a:r>
          </a:p>
        </p:txBody>
      </p:sp>
      <p:sp>
        <p:nvSpPr>
          <p:cNvPr id="104" name="圆角矩形 103"/>
          <p:cNvSpPr/>
          <p:nvPr/>
        </p:nvSpPr>
        <p:spPr>
          <a:xfrm>
            <a:off x="9991725" y="6922135"/>
            <a:ext cx="1389063" cy="381000"/>
          </a:xfrm>
          <a:prstGeom prst="roundRect">
            <a:avLst/>
          </a:prstGeom>
          <a:solidFill>
            <a:srgbClr val="3C8DBC"/>
          </a:solidFill>
          <a:ln w="12700" cmpd="sng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.....ipn</a:t>
            </a:r>
          </a:p>
        </p:txBody>
      </p:sp>
      <p:sp>
        <p:nvSpPr>
          <p:cNvPr id="105" name="乘号 19"/>
          <p:cNvSpPr/>
          <p:nvPr/>
        </p:nvSpPr>
        <p:spPr>
          <a:xfrm rot="338452">
            <a:off x="11366500" y="6804660"/>
            <a:ext cx="284480" cy="273685"/>
          </a:xfrm>
          <a:custGeom>
            <a:avLst/>
            <a:gdLst>
              <a:gd name="txL" fmla="*/ 0 w 446"/>
              <a:gd name="txT" fmla="*/ 0 h 430"/>
              <a:gd name="txR" fmla="*/ 446 w 446"/>
              <a:gd name="txB" fmla="*/ 430 h 430"/>
            </a:gdLst>
            <a:ahLst/>
            <a:cxnLst/>
            <a:rect l="txL" t="txT" r="txR" b="txB"/>
            <a:pathLst>
              <a:path w="446" h="430">
                <a:moveTo>
                  <a:pt x="72" y="139"/>
                </a:moveTo>
                <a:lnTo>
                  <a:pt x="142" y="66"/>
                </a:lnTo>
                <a:lnTo>
                  <a:pt x="223" y="144"/>
                </a:lnTo>
                <a:lnTo>
                  <a:pt x="303" y="66"/>
                </a:lnTo>
                <a:lnTo>
                  <a:pt x="373" y="139"/>
                </a:lnTo>
                <a:lnTo>
                  <a:pt x="295" y="215"/>
                </a:lnTo>
                <a:lnTo>
                  <a:pt x="373" y="290"/>
                </a:lnTo>
                <a:lnTo>
                  <a:pt x="303" y="363"/>
                </a:lnTo>
                <a:lnTo>
                  <a:pt x="223" y="285"/>
                </a:lnTo>
                <a:lnTo>
                  <a:pt x="142" y="363"/>
                </a:lnTo>
                <a:lnTo>
                  <a:pt x="72" y="290"/>
                </a:lnTo>
                <a:lnTo>
                  <a:pt x="150" y="215"/>
                </a:lnTo>
                <a:close/>
              </a:path>
            </a:pathLst>
          </a:custGeom>
          <a:solidFill>
            <a:srgbClr val="FF0000"/>
          </a:solidFill>
          <a:ln w="12700">
            <a:noFill/>
          </a:ln>
        </p:spPr>
        <p:txBody>
          <a:bodyPr/>
          <a:lstStyle/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6" name="内容占位符 2"/>
          <p:cNvSpPr>
            <a:spLocks noGrp="1"/>
          </p:cNvSpPr>
          <p:nvPr/>
        </p:nvSpPr>
        <p:spPr>
          <a:xfrm>
            <a:off x="886460" y="7832090"/>
            <a:ext cx="11125200" cy="514350"/>
          </a:xfrm>
          <a:prstGeom prst="rect">
            <a:avLst/>
          </a:prstGeom>
          <a:noFill/>
          <a:ln w="9525">
            <a:noFill/>
          </a:ln>
        </p:spPr>
        <p:txBody>
          <a:bodyPr wrap="square" lIns="125722" tIns="62861" rIns="125722" bIns="62861" anchor="t"/>
          <a:lstStyle>
            <a:lvl1pPr marL="471805" lvl="0" indent="-471805" algn="l" defTabSz="125730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1022350" lvl="1" indent="-393700" algn="l" defTabSz="1257300" eaLnBrk="0" fontAlgn="base" latinLnBrk="0" hangingPunct="0"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2pPr>
            <a:lvl3pPr marL="1571625" lvl="2" indent="-314325" algn="l" defTabSz="125730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3pPr>
            <a:lvl4pPr marL="2200275" lvl="3" indent="-314325" algn="l" defTabSz="1257300" eaLnBrk="0" fontAlgn="base" latinLnBrk="0" hangingPunct="0"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4pPr>
            <a:lvl5pPr marL="2828925" lvl="4" indent="-314325" algn="l" defTabSz="12573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12573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12573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12573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12573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buNone/>
            </a:pP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乘号 19"/>
          <p:cNvSpPr/>
          <p:nvPr/>
        </p:nvSpPr>
        <p:spPr>
          <a:xfrm rot="338452">
            <a:off x="6529070" y="4015105"/>
            <a:ext cx="284480" cy="273685"/>
          </a:xfrm>
          <a:custGeom>
            <a:avLst/>
            <a:gdLst>
              <a:gd name="txL" fmla="*/ 0 w 446"/>
              <a:gd name="txT" fmla="*/ 0 h 430"/>
              <a:gd name="txR" fmla="*/ 446 w 446"/>
              <a:gd name="txB" fmla="*/ 430 h 430"/>
            </a:gdLst>
            <a:ahLst/>
            <a:cxnLst/>
            <a:rect l="txL" t="txT" r="txR" b="txB"/>
            <a:pathLst>
              <a:path w="446" h="430">
                <a:moveTo>
                  <a:pt x="72" y="139"/>
                </a:moveTo>
                <a:lnTo>
                  <a:pt x="142" y="66"/>
                </a:lnTo>
                <a:lnTo>
                  <a:pt x="223" y="144"/>
                </a:lnTo>
                <a:lnTo>
                  <a:pt x="303" y="66"/>
                </a:lnTo>
                <a:lnTo>
                  <a:pt x="373" y="139"/>
                </a:lnTo>
                <a:lnTo>
                  <a:pt x="295" y="215"/>
                </a:lnTo>
                <a:lnTo>
                  <a:pt x="373" y="290"/>
                </a:lnTo>
                <a:lnTo>
                  <a:pt x="303" y="363"/>
                </a:lnTo>
                <a:lnTo>
                  <a:pt x="223" y="285"/>
                </a:lnTo>
                <a:lnTo>
                  <a:pt x="142" y="363"/>
                </a:lnTo>
                <a:lnTo>
                  <a:pt x="72" y="290"/>
                </a:lnTo>
                <a:lnTo>
                  <a:pt x="150" y="215"/>
                </a:lnTo>
                <a:close/>
              </a:path>
            </a:pathLst>
          </a:custGeom>
          <a:solidFill>
            <a:srgbClr val="FF0000"/>
          </a:solidFill>
          <a:ln w="12700">
            <a:noFill/>
          </a:ln>
        </p:spPr>
        <p:txBody>
          <a:bodyPr/>
          <a:lstStyle/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乘号 19"/>
          <p:cNvSpPr/>
          <p:nvPr/>
        </p:nvSpPr>
        <p:spPr>
          <a:xfrm rot="338452">
            <a:off x="4450715" y="4014470"/>
            <a:ext cx="284480" cy="273685"/>
          </a:xfrm>
          <a:custGeom>
            <a:avLst/>
            <a:gdLst>
              <a:gd name="txL" fmla="*/ 0 w 446"/>
              <a:gd name="txT" fmla="*/ 0 h 430"/>
              <a:gd name="txR" fmla="*/ 446 w 446"/>
              <a:gd name="txB" fmla="*/ 430 h 430"/>
            </a:gdLst>
            <a:ahLst/>
            <a:cxnLst/>
            <a:rect l="txL" t="txT" r="txR" b="txB"/>
            <a:pathLst>
              <a:path w="446" h="430">
                <a:moveTo>
                  <a:pt x="72" y="139"/>
                </a:moveTo>
                <a:lnTo>
                  <a:pt x="142" y="66"/>
                </a:lnTo>
                <a:lnTo>
                  <a:pt x="223" y="144"/>
                </a:lnTo>
                <a:lnTo>
                  <a:pt x="303" y="66"/>
                </a:lnTo>
                <a:lnTo>
                  <a:pt x="373" y="139"/>
                </a:lnTo>
                <a:lnTo>
                  <a:pt x="295" y="215"/>
                </a:lnTo>
                <a:lnTo>
                  <a:pt x="373" y="290"/>
                </a:lnTo>
                <a:lnTo>
                  <a:pt x="303" y="363"/>
                </a:lnTo>
                <a:lnTo>
                  <a:pt x="223" y="285"/>
                </a:lnTo>
                <a:lnTo>
                  <a:pt x="142" y="363"/>
                </a:lnTo>
                <a:lnTo>
                  <a:pt x="72" y="290"/>
                </a:lnTo>
                <a:lnTo>
                  <a:pt x="150" y="215"/>
                </a:lnTo>
                <a:close/>
              </a:path>
            </a:pathLst>
          </a:custGeom>
          <a:solidFill>
            <a:srgbClr val="FF0000"/>
          </a:solidFill>
          <a:ln w="12700">
            <a:noFill/>
          </a:ln>
        </p:spPr>
        <p:txBody>
          <a:bodyPr/>
          <a:lstStyle/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乘号 19"/>
          <p:cNvSpPr/>
          <p:nvPr/>
        </p:nvSpPr>
        <p:spPr>
          <a:xfrm rot="338452">
            <a:off x="2441575" y="4014470"/>
            <a:ext cx="284480" cy="273685"/>
          </a:xfrm>
          <a:custGeom>
            <a:avLst/>
            <a:gdLst>
              <a:gd name="txL" fmla="*/ 0 w 446"/>
              <a:gd name="txT" fmla="*/ 0 h 430"/>
              <a:gd name="txR" fmla="*/ 446 w 446"/>
              <a:gd name="txB" fmla="*/ 430 h 430"/>
            </a:gdLst>
            <a:ahLst/>
            <a:cxnLst/>
            <a:rect l="txL" t="txT" r="txR" b="txB"/>
            <a:pathLst>
              <a:path w="446" h="430">
                <a:moveTo>
                  <a:pt x="72" y="139"/>
                </a:moveTo>
                <a:lnTo>
                  <a:pt x="142" y="66"/>
                </a:lnTo>
                <a:lnTo>
                  <a:pt x="223" y="144"/>
                </a:lnTo>
                <a:lnTo>
                  <a:pt x="303" y="66"/>
                </a:lnTo>
                <a:lnTo>
                  <a:pt x="373" y="139"/>
                </a:lnTo>
                <a:lnTo>
                  <a:pt x="295" y="215"/>
                </a:lnTo>
                <a:lnTo>
                  <a:pt x="373" y="290"/>
                </a:lnTo>
                <a:lnTo>
                  <a:pt x="303" y="363"/>
                </a:lnTo>
                <a:lnTo>
                  <a:pt x="223" y="285"/>
                </a:lnTo>
                <a:lnTo>
                  <a:pt x="142" y="363"/>
                </a:lnTo>
                <a:lnTo>
                  <a:pt x="72" y="290"/>
                </a:lnTo>
                <a:lnTo>
                  <a:pt x="150" y="215"/>
                </a:lnTo>
                <a:close/>
              </a:path>
            </a:pathLst>
          </a:custGeom>
          <a:solidFill>
            <a:srgbClr val="FF0000"/>
          </a:solidFill>
          <a:ln w="12700">
            <a:noFill/>
          </a:ln>
        </p:spPr>
        <p:txBody>
          <a:bodyPr/>
          <a:lstStyle/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391885" y="914403"/>
            <a:ext cx="925286" cy="0"/>
          </a:xfrm>
          <a:prstGeom prst="line">
            <a:avLst/>
          </a:prstGeom>
          <a:ln w="28575">
            <a:solidFill>
              <a:srgbClr val="249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20876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>
            <a:extLst>
              <a:ext uri="{FF2B5EF4-FFF2-40B4-BE49-F238E27FC236}">
                <a16:creationId xmlns:a16="http://schemas.microsoft.com/office/drawing/2014/main" id="{15228CB4-67E4-45F7-977B-1A2E9C00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988"/>
            <a:ext cx="13716000" cy="650753"/>
          </a:xfrm>
        </p:spPr>
        <p:txBody>
          <a:bodyPr/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业务驱动技术演进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23635898-FF14-40D8-916D-46FF0741B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703" y="2205924"/>
            <a:ext cx="7753460" cy="4652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530204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 idx="4294967295"/>
          </p:nvPr>
        </p:nvSpPr>
        <p:spPr>
          <a:xfrm>
            <a:off x="239487" y="66675"/>
            <a:ext cx="11928475" cy="949325"/>
          </a:xfrm>
          <a:prstGeom prst="rect">
            <a:avLst/>
          </a:prstGeom>
        </p:spPr>
        <p:txBody>
          <a:bodyPr vert="horz" wrap="square" lIns="125722" tIns="62861" rIns="125722" bIns="62861" anchor="ctr"/>
          <a:lstStyle/>
          <a:p>
            <a:pPr lvl="0" eaLnBrk="1" hangingPunct="1"/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磐石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监控现网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智能定位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80868" y="848301"/>
            <a:ext cx="925286" cy="0"/>
          </a:xfrm>
          <a:prstGeom prst="line">
            <a:avLst/>
          </a:prstGeom>
          <a:ln w="28575">
            <a:solidFill>
              <a:srgbClr val="249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61" y="937837"/>
            <a:ext cx="12231011" cy="631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95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>
            <a:spLocks noGrp="1"/>
          </p:cNvSpPr>
          <p:nvPr/>
        </p:nvSpPr>
        <p:spPr>
          <a:xfrm>
            <a:off x="288688" y="191930"/>
            <a:ext cx="10515600" cy="7080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>
            <a:lvl1pPr marL="0" lvl="0" indent="0" algn="l" defTabSz="125730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None/>
              <a:defRPr sz="3600" b="1" i="0" u="none" kern="1200" baseline="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eaLnBrk="1" hangingPunct="1"/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磐石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管控现网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流程执行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91885" y="914403"/>
            <a:ext cx="925286" cy="0"/>
          </a:xfrm>
          <a:prstGeom prst="line">
            <a:avLst/>
          </a:prstGeom>
          <a:ln w="28575">
            <a:solidFill>
              <a:srgbClr val="249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97" y="1423551"/>
            <a:ext cx="12114286" cy="5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90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 idx="4294967295"/>
          </p:nvPr>
        </p:nvSpPr>
        <p:spPr>
          <a:xfrm>
            <a:off x="228606" y="79375"/>
            <a:ext cx="11928475" cy="949325"/>
          </a:xfrm>
          <a:prstGeom prst="rect">
            <a:avLst/>
          </a:prstGeom>
        </p:spPr>
        <p:txBody>
          <a:bodyPr vert="horz" wrap="square" lIns="125722" tIns="62861" rIns="125722" bIns="62861" anchor="ctr"/>
          <a:lstStyle/>
          <a:p>
            <a:pPr lvl="0" eaLnBrk="1" hangingPunct="1"/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磐石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监控现网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智能告警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91885" y="914403"/>
            <a:ext cx="925286" cy="0"/>
          </a:xfrm>
          <a:prstGeom prst="line">
            <a:avLst/>
          </a:prstGeom>
          <a:ln w="28575">
            <a:solidFill>
              <a:srgbClr val="249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1428313"/>
            <a:ext cx="12419047" cy="5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54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文本框 1"/>
          <p:cNvSpPr txBox="1"/>
          <p:nvPr/>
        </p:nvSpPr>
        <p:spPr>
          <a:xfrm>
            <a:off x="693738" y="279400"/>
            <a:ext cx="8783637" cy="6463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zh-CN" sz="36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运营稳定性提升实现方式</a:t>
            </a:r>
          </a:p>
        </p:txBody>
      </p:sp>
      <p:sp>
        <p:nvSpPr>
          <p:cNvPr id="145410" name="Text Box 42"/>
          <p:cNvSpPr txBox="1">
            <a:spLocks noChangeAspect="1"/>
          </p:cNvSpPr>
          <p:nvPr/>
        </p:nvSpPr>
        <p:spPr>
          <a:xfrm>
            <a:off x="4294188" y="2897188"/>
            <a:ext cx="7980362" cy="17986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285750" indent="-285750">
              <a:lnSpc>
                <a:spcPct val="140000"/>
              </a:lnSpc>
              <a:buClr>
                <a:schemeClr val="tx1"/>
              </a:buClr>
              <a:buChar char="-"/>
            </a:pPr>
            <a:r>
              <a:rPr lang="zh-CN" altLang="en-US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控制灰度流程：</a:t>
            </a:r>
            <a:r>
              <a:rPr lang="en-US" altLang="zh-CN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步骤，先社交后商业，先单边后全量</a:t>
            </a:r>
          </a:p>
          <a:p>
            <a:pPr marL="285750" indent="-285750">
              <a:lnSpc>
                <a:spcPct val="140000"/>
              </a:lnSpc>
              <a:buClr>
                <a:schemeClr val="tx1"/>
              </a:buClr>
              <a:buChar char="-"/>
            </a:pPr>
            <a:r>
              <a:rPr lang="zh-CN" altLang="en-US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快速发现：智能自动巡检系统上线</a:t>
            </a:r>
          </a:p>
          <a:p>
            <a:pPr marL="285750" indent="-285750">
              <a:lnSpc>
                <a:spcPct val="140000"/>
              </a:lnSpc>
              <a:buClr>
                <a:schemeClr val="tx1"/>
              </a:buClr>
              <a:buChar char="-"/>
            </a:pPr>
            <a:r>
              <a:rPr lang="zh-CN" altLang="en-US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快速验证：重点业务的测试用例自动化</a:t>
            </a:r>
          </a:p>
          <a:p>
            <a:pPr marL="285750" indent="-285750">
              <a:lnSpc>
                <a:spcPct val="140000"/>
              </a:lnSpc>
              <a:buClr>
                <a:schemeClr val="tx1"/>
              </a:buClr>
              <a:buChar char="-"/>
            </a:pPr>
            <a:r>
              <a:rPr lang="zh-CN" altLang="en-US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一键扩容</a:t>
            </a:r>
            <a:r>
              <a:rPr lang="en-US" altLang="zh-CN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配置自动化检测</a:t>
            </a:r>
          </a:p>
        </p:txBody>
      </p:sp>
      <p:sp>
        <p:nvSpPr>
          <p:cNvPr id="145411" name="Text Box 42"/>
          <p:cNvSpPr txBox="1">
            <a:spLocks noChangeAspect="1"/>
          </p:cNvSpPr>
          <p:nvPr/>
        </p:nvSpPr>
        <p:spPr>
          <a:xfrm>
            <a:off x="4311650" y="5048250"/>
            <a:ext cx="7983538" cy="1371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285750" indent="-285750">
              <a:lnSpc>
                <a:spcPct val="140000"/>
              </a:lnSpc>
              <a:buClr>
                <a:schemeClr val="tx1"/>
              </a:buClr>
              <a:buChar char="-"/>
            </a:pPr>
            <a:r>
              <a:rPr lang="zh-CN" altLang="en-US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扁鹊自动巡检系统，日处理消息</a:t>
            </a:r>
            <a:r>
              <a:rPr lang="en-US" altLang="zh-CN" sz="2000" b="1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1500</a:t>
            </a:r>
            <a:r>
              <a:rPr lang="zh-CN" altLang="en-US" sz="2000" b="1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en-US" altLang="zh-CN" sz="2000" b="1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，加速故障定位</a:t>
            </a:r>
          </a:p>
          <a:p>
            <a:pPr marL="285750" indent="-285750">
              <a:lnSpc>
                <a:spcPct val="140000"/>
              </a:lnSpc>
              <a:buClr>
                <a:schemeClr val="tx1"/>
              </a:buClr>
              <a:buChar char="-"/>
            </a:pPr>
            <a:r>
              <a:rPr lang="en-US" altLang="zh-CN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kafka+storm </a:t>
            </a:r>
            <a:r>
              <a:rPr lang="zh-CN" altLang="en-US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替换 </a:t>
            </a:r>
            <a:r>
              <a:rPr lang="en-US" altLang="zh-CN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 +stat server</a:t>
            </a:r>
            <a:r>
              <a:rPr lang="zh-CN" altLang="en-US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模式，提升稳定性</a:t>
            </a:r>
          </a:p>
          <a:p>
            <a:pPr marL="285750" indent="-285750">
              <a:lnSpc>
                <a:spcPct val="140000"/>
              </a:lnSpc>
              <a:buClr>
                <a:schemeClr val="tx1"/>
              </a:buClr>
              <a:buChar char="-"/>
            </a:pPr>
            <a:r>
              <a:rPr lang="zh-CN" altLang="en-US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银行对账流程可视化，主动告警，定位时间从</a:t>
            </a:r>
            <a:r>
              <a:rPr lang="en-US" altLang="zh-CN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分钟优化为准实时</a:t>
            </a:r>
          </a:p>
        </p:txBody>
      </p:sp>
      <p:sp>
        <p:nvSpPr>
          <p:cNvPr id="16388" name="Text Box 42"/>
          <p:cNvSpPr txBox="1">
            <a:spLocks noChangeAspect="1"/>
          </p:cNvSpPr>
          <p:nvPr/>
        </p:nvSpPr>
        <p:spPr>
          <a:xfrm>
            <a:off x="4294188" y="6759575"/>
            <a:ext cx="7980362" cy="1371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285750" indent="-285750">
              <a:lnSpc>
                <a:spcPct val="140000"/>
              </a:lnSpc>
              <a:buClr>
                <a:schemeClr val="tx1"/>
              </a:buClr>
              <a:buChar char="-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元灵自动化容灾系统，手机端操作切换</a:t>
            </a:r>
          </a:p>
          <a:p>
            <a:pPr marL="285750" indent="-285750">
              <a:lnSpc>
                <a:spcPct val="140000"/>
              </a:lnSpc>
              <a:buClr>
                <a:schemeClr val="tx1"/>
              </a:buClr>
              <a:buChar char="-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特殊点处理，防火墙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旁路（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成功避免过灾难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buClr>
                <a:schemeClr val="tx1"/>
              </a:buClr>
              <a:buChar char="-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梳理业务容灾点，制定演习计划并按期推进、不断精简（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4375150" y="2678113"/>
            <a:ext cx="7899400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414" name="组合 1"/>
          <p:cNvGrpSpPr/>
          <p:nvPr/>
        </p:nvGrpSpPr>
        <p:grpSpPr>
          <a:xfrm>
            <a:off x="1427163" y="1139825"/>
            <a:ext cx="2632075" cy="1462088"/>
            <a:chOff x="2248" y="1977"/>
            <a:chExt cx="4145" cy="2304"/>
          </a:xfrm>
        </p:grpSpPr>
        <p:sp>
          <p:nvSpPr>
            <p:cNvPr id="29" name="矩形 28"/>
            <p:cNvSpPr/>
            <p:nvPr/>
          </p:nvSpPr>
          <p:spPr>
            <a:xfrm>
              <a:off x="2248" y="1992"/>
              <a:ext cx="4145" cy="2289"/>
            </a:xfrm>
            <a:prstGeom prst="rect">
              <a:avLst/>
            </a:prstGeom>
            <a:solidFill>
              <a:srgbClr val="009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384" y="1977"/>
              <a:ext cx="875" cy="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5417" name="矩形 30"/>
            <p:cNvSpPr/>
            <p:nvPr/>
          </p:nvSpPr>
          <p:spPr>
            <a:xfrm>
              <a:off x="5604" y="1992"/>
              <a:ext cx="655" cy="9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9CFF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45418" name="矩形 32"/>
            <p:cNvSpPr/>
            <p:nvPr/>
          </p:nvSpPr>
          <p:spPr>
            <a:xfrm>
              <a:off x="2828" y="3206"/>
              <a:ext cx="2528" cy="9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架构优化</a:t>
              </a:r>
            </a:p>
          </p:txBody>
        </p:sp>
      </p:grpSp>
      <p:sp>
        <p:nvSpPr>
          <p:cNvPr id="145419" name="Text Box 42"/>
          <p:cNvSpPr txBox="1">
            <a:spLocks noChangeAspect="1"/>
          </p:cNvSpPr>
          <p:nvPr/>
        </p:nvSpPr>
        <p:spPr>
          <a:xfrm>
            <a:off x="4311650" y="1073150"/>
            <a:ext cx="8142288" cy="1371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285750" indent="-285750">
              <a:lnSpc>
                <a:spcPct val="140000"/>
              </a:lnSpc>
              <a:buClr>
                <a:schemeClr val="tx1"/>
              </a:buClr>
              <a:buChar char="-"/>
            </a:pPr>
            <a:r>
              <a:rPr lang="zh-CN" altLang="en-US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系统区分：无状态、弱状态、强状态</a:t>
            </a:r>
          </a:p>
          <a:p>
            <a:pPr marL="285750" indent="-285750">
              <a:lnSpc>
                <a:spcPct val="140000"/>
              </a:lnSpc>
              <a:buClr>
                <a:schemeClr val="tx1"/>
              </a:buClr>
              <a:buChar char="-"/>
            </a:pPr>
            <a:r>
              <a:rPr lang="zh-CN" altLang="en-US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 </a:t>
            </a:r>
            <a:r>
              <a:rPr lang="en-US" altLang="zh-CN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  <a:r>
              <a:rPr lang="zh-CN" altLang="en-US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对等切换</a:t>
            </a:r>
            <a:r>
              <a:rPr lang="en-US" altLang="zh-CN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秒自动完成</a:t>
            </a:r>
          </a:p>
          <a:p>
            <a:pPr marL="285750" indent="-285750">
              <a:lnSpc>
                <a:spcPct val="140000"/>
              </a:lnSpc>
              <a:buClr>
                <a:schemeClr val="tx1"/>
              </a:buClr>
              <a:buChar char="-"/>
            </a:pPr>
            <a:r>
              <a:rPr lang="en-US" altLang="zh-CN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  <a:r>
              <a:rPr lang="zh-CN" altLang="en-US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区分：商业、社交支付订单 </a:t>
            </a:r>
            <a:r>
              <a:rPr lang="en-US" altLang="zh-CN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  <a:r>
              <a:rPr lang="zh-CN" altLang="en-US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标准化部署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4395788" y="4721225"/>
            <a:ext cx="7899400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395788" y="6683375"/>
            <a:ext cx="7899400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395788" y="8208963"/>
            <a:ext cx="7899400" cy="0"/>
          </a:xfrm>
          <a:prstGeom prst="line">
            <a:avLst/>
          </a:prstGeom>
          <a:ln w="28575">
            <a:solidFill>
              <a:srgbClr val="009C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423" name="组合 4"/>
          <p:cNvGrpSpPr/>
          <p:nvPr/>
        </p:nvGrpSpPr>
        <p:grpSpPr>
          <a:xfrm>
            <a:off x="1395413" y="3125788"/>
            <a:ext cx="2632075" cy="1462087"/>
            <a:chOff x="2248" y="1977"/>
            <a:chExt cx="4145" cy="2304"/>
          </a:xfrm>
        </p:grpSpPr>
        <p:sp>
          <p:nvSpPr>
            <p:cNvPr id="8" name="矩形 7"/>
            <p:cNvSpPr/>
            <p:nvPr/>
          </p:nvSpPr>
          <p:spPr>
            <a:xfrm>
              <a:off x="2248" y="1992"/>
              <a:ext cx="4145" cy="228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384" y="1977"/>
              <a:ext cx="875" cy="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5426" name="矩形 30"/>
            <p:cNvSpPr/>
            <p:nvPr/>
          </p:nvSpPr>
          <p:spPr>
            <a:xfrm>
              <a:off x="5604" y="1992"/>
              <a:ext cx="655" cy="9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9CFF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145427" name="矩形 32"/>
            <p:cNvSpPr/>
            <p:nvPr/>
          </p:nvSpPr>
          <p:spPr>
            <a:xfrm>
              <a:off x="2828" y="3206"/>
              <a:ext cx="2528" cy="9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变更优化</a:t>
              </a:r>
            </a:p>
          </p:txBody>
        </p:sp>
      </p:grpSp>
      <p:grpSp>
        <p:nvGrpSpPr>
          <p:cNvPr id="145428" name="组合 1"/>
          <p:cNvGrpSpPr/>
          <p:nvPr/>
        </p:nvGrpSpPr>
        <p:grpSpPr>
          <a:xfrm>
            <a:off x="1395413" y="5037138"/>
            <a:ext cx="2632075" cy="1463675"/>
            <a:chOff x="2198" y="7933"/>
            <a:chExt cx="4144" cy="2305"/>
          </a:xfrm>
        </p:grpSpPr>
        <p:sp>
          <p:nvSpPr>
            <p:cNvPr id="15" name="矩形 14"/>
            <p:cNvSpPr/>
            <p:nvPr/>
          </p:nvSpPr>
          <p:spPr>
            <a:xfrm>
              <a:off x="2197" y="7948"/>
              <a:ext cx="4145" cy="229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335" y="7933"/>
              <a:ext cx="875" cy="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5431" name="矩形 30"/>
            <p:cNvSpPr/>
            <p:nvPr/>
          </p:nvSpPr>
          <p:spPr>
            <a:xfrm>
              <a:off x="5555" y="7948"/>
              <a:ext cx="655" cy="9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9CFF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145432" name="矩形 32"/>
            <p:cNvSpPr/>
            <p:nvPr/>
          </p:nvSpPr>
          <p:spPr>
            <a:xfrm>
              <a:off x="2777" y="9163"/>
              <a:ext cx="2527" cy="950"/>
            </a:xfrm>
            <a:prstGeom prst="rect">
              <a:avLst/>
            </a:prstGeom>
            <a:solidFill>
              <a:srgbClr val="92D050"/>
            </a:solidFill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监控优化</a:t>
              </a:r>
            </a:p>
          </p:txBody>
        </p:sp>
      </p:grpSp>
      <p:grpSp>
        <p:nvGrpSpPr>
          <p:cNvPr id="145433" name="组合 2"/>
          <p:cNvGrpSpPr/>
          <p:nvPr/>
        </p:nvGrpSpPr>
        <p:grpSpPr>
          <a:xfrm>
            <a:off x="1395413" y="6829425"/>
            <a:ext cx="2632075" cy="1463675"/>
            <a:chOff x="2198" y="10756"/>
            <a:chExt cx="4144" cy="2305"/>
          </a:xfrm>
        </p:grpSpPr>
        <p:sp>
          <p:nvSpPr>
            <p:cNvPr id="20" name="矩形 19"/>
            <p:cNvSpPr/>
            <p:nvPr/>
          </p:nvSpPr>
          <p:spPr>
            <a:xfrm>
              <a:off x="2197" y="10770"/>
              <a:ext cx="4145" cy="229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335" y="10755"/>
              <a:ext cx="875" cy="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5436" name="矩形 30"/>
            <p:cNvSpPr/>
            <p:nvPr/>
          </p:nvSpPr>
          <p:spPr>
            <a:xfrm>
              <a:off x="5555" y="10770"/>
              <a:ext cx="655" cy="9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9CFF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4</a:t>
              </a:r>
            </a:p>
          </p:txBody>
        </p:sp>
        <p:sp>
          <p:nvSpPr>
            <p:cNvPr id="145437" name="矩形 32"/>
            <p:cNvSpPr/>
            <p:nvPr/>
          </p:nvSpPr>
          <p:spPr>
            <a:xfrm>
              <a:off x="2777" y="11985"/>
              <a:ext cx="2527" cy="9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容灾优化</a:t>
              </a:r>
            </a:p>
          </p:txBody>
        </p:sp>
      </p:grpSp>
    </p:spTree>
  </p:cSld>
  <p:clrMapOvr>
    <a:masterClrMapping/>
  </p:clrMapOvr>
  <p:transition advTm="82135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文本框 3"/>
          <p:cNvSpPr txBox="1"/>
          <p:nvPr/>
        </p:nvSpPr>
        <p:spPr>
          <a:xfrm>
            <a:off x="693738" y="279400"/>
            <a:ext cx="1167054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卓越运营能力打造世界一流支付平台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同心圆 23"/>
          <p:cNvSpPr/>
          <p:nvPr/>
        </p:nvSpPr>
        <p:spPr bwMode="auto">
          <a:xfrm>
            <a:off x="3894138" y="2014538"/>
            <a:ext cx="5400675" cy="5400675"/>
          </a:xfrm>
          <a:prstGeom prst="donut">
            <a:avLst>
              <a:gd name="adj" fmla="val 24648"/>
            </a:avLst>
          </a:prstGeom>
          <a:solidFill>
            <a:srgbClr val="0070C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51555" name="组 3078"/>
          <p:cNvGrpSpPr/>
          <p:nvPr/>
        </p:nvGrpSpPr>
        <p:grpSpPr>
          <a:xfrm>
            <a:off x="4256088" y="3835400"/>
            <a:ext cx="914400" cy="1225550"/>
            <a:chOff x="8364373" y="1017244"/>
            <a:chExt cx="1413879" cy="1912713"/>
          </a:xfrm>
        </p:grpSpPr>
        <p:pic>
          <p:nvPicPr>
            <p:cNvPr id="15155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4322" y="1017244"/>
              <a:ext cx="1353930" cy="13539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1557" name="文本框 6"/>
            <p:cNvSpPr txBox="1"/>
            <p:nvPr/>
          </p:nvSpPr>
          <p:spPr>
            <a:xfrm>
              <a:off x="8364373" y="2314024"/>
              <a:ext cx="1231261" cy="61593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 eaLnBrk="0" hangingPunct="0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快捷</a:t>
              </a:r>
            </a:p>
          </p:txBody>
        </p:sp>
      </p:grpSp>
      <p:grpSp>
        <p:nvGrpSpPr>
          <p:cNvPr id="151558" name="组 3076"/>
          <p:cNvGrpSpPr/>
          <p:nvPr/>
        </p:nvGrpSpPr>
        <p:grpSpPr>
          <a:xfrm>
            <a:off x="6008688" y="2074863"/>
            <a:ext cx="1220787" cy="1211262"/>
            <a:chOff x="11026032" y="3054487"/>
            <a:chExt cx="1889039" cy="1889039"/>
          </a:xfrm>
        </p:grpSpPr>
        <p:pic>
          <p:nvPicPr>
            <p:cNvPr id="15155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26032" y="3054487"/>
              <a:ext cx="1889039" cy="188903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1560" name="文本框 9"/>
            <p:cNvSpPr txBox="1"/>
            <p:nvPr/>
          </p:nvSpPr>
          <p:spPr>
            <a:xfrm>
              <a:off x="11422894" y="4327593"/>
              <a:ext cx="1231261" cy="61593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 eaLnBrk="0" hangingPunct="0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刷卡</a:t>
              </a:r>
            </a:p>
          </p:txBody>
        </p:sp>
      </p:grpSp>
      <p:grpSp>
        <p:nvGrpSpPr>
          <p:cNvPr id="151561" name="组 3074"/>
          <p:cNvGrpSpPr/>
          <p:nvPr/>
        </p:nvGrpSpPr>
        <p:grpSpPr>
          <a:xfrm>
            <a:off x="8135938" y="3768725"/>
            <a:ext cx="936625" cy="1274763"/>
            <a:chOff x="8193693" y="905758"/>
            <a:chExt cx="1449568" cy="1989301"/>
          </a:xfrm>
        </p:grpSpPr>
        <p:pic>
          <p:nvPicPr>
            <p:cNvPr id="15156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3693" y="905758"/>
              <a:ext cx="1449568" cy="144956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1563" name="文本框 12"/>
            <p:cNvSpPr txBox="1"/>
            <p:nvPr/>
          </p:nvSpPr>
          <p:spPr>
            <a:xfrm>
              <a:off x="8283796" y="2279126"/>
              <a:ext cx="1231262" cy="61593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 eaLnBrk="0" hangingPunct="0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清算</a:t>
              </a:r>
            </a:p>
          </p:txBody>
        </p:sp>
      </p:grpSp>
      <p:grpSp>
        <p:nvGrpSpPr>
          <p:cNvPr id="151564" name="组 30"/>
          <p:cNvGrpSpPr/>
          <p:nvPr/>
        </p:nvGrpSpPr>
        <p:grpSpPr>
          <a:xfrm>
            <a:off x="7392988" y="5497513"/>
            <a:ext cx="1217612" cy="1404937"/>
            <a:chOff x="7121683" y="6570174"/>
            <a:chExt cx="1694188" cy="1971187"/>
          </a:xfrm>
        </p:grpSpPr>
        <p:pic>
          <p:nvPicPr>
            <p:cNvPr id="151565" name="图片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1683" y="6570174"/>
              <a:ext cx="1694188" cy="169418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1566" name="文本框 15"/>
            <p:cNvSpPr txBox="1"/>
            <p:nvPr/>
          </p:nvSpPr>
          <p:spPr>
            <a:xfrm>
              <a:off x="7357901" y="7987363"/>
              <a:ext cx="1107452" cy="55399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 eaLnBrk="0" hangingPunct="0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红包</a:t>
              </a:r>
            </a:p>
          </p:txBody>
        </p:sp>
      </p:grpSp>
      <p:grpSp>
        <p:nvGrpSpPr>
          <p:cNvPr id="151567" name="组 29"/>
          <p:cNvGrpSpPr/>
          <p:nvPr/>
        </p:nvGrpSpPr>
        <p:grpSpPr>
          <a:xfrm>
            <a:off x="4256088" y="5238750"/>
            <a:ext cx="1662112" cy="1646238"/>
            <a:chOff x="2815275" y="6456591"/>
            <a:chExt cx="2310942" cy="2310942"/>
          </a:xfrm>
        </p:grpSpPr>
        <p:pic>
          <p:nvPicPr>
            <p:cNvPr id="15156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5275" y="6456591"/>
              <a:ext cx="2310942" cy="231094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1569" name="文本框 18"/>
            <p:cNvSpPr txBox="1"/>
            <p:nvPr/>
          </p:nvSpPr>
          <p:spPr>
            <a:xfrm>
              <a:off x="3383579" y="8084072"/>
              <a:ext cx="1107452" cy="55399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 eaLnBrk="0" hangingPunct="0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余额</a:t>
              </a: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5462588" y="4137025"/>
            <a:ext cx="24003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914400" eaLnBrk="0" hangingPunct="0">
              <a:buClrTx/>
              <a:buSzTx/>
              <a:buFontTx/>
              <a:defRPr/>
            </a:pPr>
            <a:r>
              <a:rPr kumimoji="1" lang="zh-CN" altLang="en-US" sz="3600" b="1" kern="1200" cap="none" spc="600" normalizeH="0" baseline="0" noProof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世界一流支付平台</a:t>
            </a:r>
          </a:p>
        </p:txBody>
      </p:sp>
      <p:sp>
        <p:nvSpPr>
          <p:cNvPr id="41" name="右中括号 40"/>
          <p:cNvSpPr/>
          <p:nvPr/>
        </p:nvSpPr>
        <p:spPr>
          <a:xfrm>
            <a:off x="2544763" y="2855913"/>
            <a:ext cx="1041400" cy="3667125"/>
          </a:xfrm>
          <a:prstGeom prst="rightBracket">
            <a:avLst/>
          </a:prstGeom>
          <a:ln w="28575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右中括号 41"/>
          <p:cNvSpPr/>
          <p:nvPr/>
        </p:nvSpPr>
        <p:spPr>
          <a:xfrm rot="10800000">
            <a:off x="9588500" y="2878138"/>
            <a:ext cx="1041400" cy="3725863"/>
          </a:xfrm>
          <a:prstGeom prst="rightBracket">
            <a:avLst/>
          </a:prstGeom>
          <a:ln w="28575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1573" name="文本框 42"/>
          <p:cNvSpPr txBox="1"/>
          <p:nvPr/>
        </p:nvSpPr>
        <p:spPr>
          <a:xfrm>
            <a:off x="446088" y="3451225"/>
            <a:ext cx="3562350" cy="2551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914400" eaLnBrk="0" hangingPunct="0"/>
            <a:r>
              <a:rPr lang="zh-CN" altLang="en-US" sz="2000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银行渠道：</a:t>
            </a:r>
          </a:p>
          <a:p>
            <a:pPr defTabSz="914400" eaLnBrk="0" hangingPunct="0"/>
            <a:endParaRPr lang="en-US" altLang="zh-CN" sz="2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hangingPunct="0"/>
            <a:r>
              <a:rPr lang="zh-CN" altLang="en-US" sz="2000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支付性能：</a:t>
            </a:r>
            <a:endParaRPr lang="zh-CN" altLang="en-US" sz="20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hangingPunct="0"/>
            <a:endParaRPr lang="en-US" altLang="zh-CN" sz="2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hangingPunct="0"/>
            <a:r>
              <a:rPr lang="zh-CN" altLang="en-US" sz="2000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核心入账：</a:t>
            </a:r>
            <a:endParaRPr lang="zh-CN" altLang="en-US" sz="20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hangingPunct="0"/>
            <a:endParaRPr lang="en-US" altLang="zh-CN" sz="2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hangingPunct="0"/>
            <a:r>
              <a:rPr lang="zh-CN" altLang="en-US" sz="2000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领先的分布式事务能力</a:t>
            </a:r>
          </a:p>
          <a:p>
            <a:pPr defTabSz="914400" eaLnBrk="0" hangingPunct="0"/>
            <a:endParaRPr lang="en-US" altLang="zh-CN" sz="2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574" name="文本框 43"/>
          <p:cNvSpPr txBox="1"/>
          <p:nvPr/>
        </p:nvSpPr>
        <p:spPr>
          <a:xfrm>
            <a:off x="9836150" y="3443288"/>
            <a:ext cx="3586163" cy="22463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914400" eaLnBrk="0" hangingPunct="0"/>
            <a:r>
              <a:rPr lang="zh-CN" altLang="en-US" sz="2000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服务可用率：</a:t>
            </a:r>
            <a:endParaRPr lang="zh-CN" altLang="en-US" sz="20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hangingPunct="0"/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hangingPunct="0"/>
            <a:r>
              <a:rPr lang="zh-CN" altLang="en-US" sz="2000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银行链路容灾：</a:t>
            </a:r>
            <a:endParaRPr lang="zh-CN" altLang="en-US" sz="20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hangingPunct="0"/>
            <a:endParaRPr lang="en-US" altLang="zh-CN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hangingPunct="0"/>
            <a:r>
              <a:rPr lang="zh-CN" altLang="en-US" sz="2000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支付容灾：跨机房多活</a:t>
            </a:r>
          </a:p>
          <a:p>
            <a:pPr defTabSz="914400" eaLnBrk="0" hangingPunct="0"/>
            <a:endParaRPr lang="en-US" altLang="zh-CN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hangingPunct="0"/>
            <a:r>
              <a:rPr lang="zh-CN" altLang="en-US" sz="2000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自动伸缩的分布式架构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733550" y="3355975"/>
            <a:ext cx="11434763" cy="1841500"/>
            <a:chOff x="2730" y="5286"/>
            <a:chExt cx="18009" cy="2898"/>
          </a:xfrm>
        </p:grpSpPr>
        <p:sp>
          <p:nvSpPr>
            <p:cNvPr id="151578" name="文本框 2"/>
            <p:cNvSpPr txBox="1"/>
            <p:nvPr/>
          </p:nvSpPr>
          <p:spPr>
            <a:xfrm>
              <a:off x="2730" y="5312"/>
              <a:ext cx="3097" cy="28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defTabSz="914400" eaLnBrk="0" hangingPunct="0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27</a:t>
              </a:r>
              <a:r>
                <a:rPr lang="en-US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en-US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0" hangingPunct="0"/>
              <a:endParaRPr lang="en-US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0" hangingPunct="0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23.8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万笔</a:t>
              </a:r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秒</a:t>
              </a:r>
              <a:endPara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0" hangingPunct="0"/>
              <a:endParaRPr lang="en-US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0" hangingPunct="0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95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万笔</a:t>
              </a:r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秒</a:t>
              </a:r>
              <a:endParaRPr lang="en-US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579" name="文本框 4"/>
            <p:cNvSpPr txBox="1"/>
            <p:nvPr/>
          </p:nvSpPr>
          <p:spPr>
            <a:xfrm>
              <a:off x="18302" y="5286"/>
              <a:ext cx="2437" cy="18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defTabSz="914400" eaLnBrk="0" hangingPunct="0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99.999%</a:t>
              </a:r>
            </a:p>
            <a:p>
              <a:pPr defTabSz="914400" eaLnBrk="0" hangingPunct="0"/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0" hangingPunct="0"/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秒级切换</a:t>
              </a:r>
              <a:endPara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5FFB243-A773-488B-ACF7-E5CE22775FC9}"/>
              </a:ext>
            </a:extLst>
          </p:cNvPr>
          <p:cNvSpPr txBox="1">
            <a:spLocks/>
          </p:cNvSpPr>
          <p:nvPr/>
        </p:nvSpPr>
        <p:spPr>
          <a:xfrm>
            <a:off x="835025" y="576263"/>
            <a:ext cx="12045950" cy="1428750"/>
          </a:xfrm>
          <a:prstGeom prst="rect">
            <a:avLst/>
          </a:prstGeom>
        </p:spPr>
        <p:txBody>
          <a:bodyPr/>
          <a:lstStyle>
            <a:lvl1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技术核心理念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腾讯海量之道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BF2048-61D9-450D-820B-15957B07E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88" y="1935651"/>
            <a:ext cx="11170104" cy="543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42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extBox 21"/>
          <p:cNvSpPr txBox="1"/>
          <p:nvPr/>
        </p:nvSpPr>
        <p:spPr>
          <a:xfrm>
            <a:off x="773113" y="3624263"/>
            <a:ext cx="4522787" cy="1322387"/>
          </a:xfrm>
          <a:prstGeom prst="rect">
            <a:avLst/>
          </a:prstGeom>
          <a:noFill/>
          <a:ln w="9525">
            <a:noFill/>
          </a:ln>
        </p:spPr>
        <p:txBody>
          <a:bodyPr lIns="92144" tIns="46071" rIns="92144" bIns="46071" anchor="t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目录 </a:t>
            </a:r>
          </a:p>
          <a:p>
            <a:pPr algn="ctr"/>
            <a:r>
              <a:rPr lang="en-US" altLang="zh-CN" sz="40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CONTENTS</a:t>
            </a:r>
          </a:p>
        </p:txBody>
      </p:sp>
      <p:sp>
        <p:nvSpPr>
          <p:cNvPr id="123906" name="下箭头 64"/>
          <p:cNvSpPr/>
          <p:nvPr/>
        </p:nvSpPr>
        <p:spPr>
          <a:xfrm rot="-5400000">
            <a:off x="5105400" y="4064000"/>
            <a:ext cx="1042988" cy="72707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>
            <a:noFill/>
          </a:ln>
        </p:spPr>
        <p:txBody>
          <a:bodyPr lIns="69092" tIns="34546" rIns="69092" bIns="34546"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23907" name="组合 20"/>
          <p:cNvGrpSpPr/>
          <p:nvPr/>
        </p:nvGrpSpPr>
        <p:grpSpPr>
          <a:xfrm>
            <a:off x="6824663" y="1864208"/>
            <a:ext cx="5162550" cy="927100"/>
            <a:chOff x="4893954" y="674996"/>
            <a:chExt cx="3565525" cy="587375"/>
          </a:xfrm>
        </p:grpSpPr>
        <p:sp>
          <p:nvSpPr>
            <p:cNvPr id="123908" name="圆角矩形 44"/>
            <p:cNvSpPr/>
            <p:nvPr/>
          </p:nvSpPr>
          <p:spPr>
            <a:xfrm>
              <a:off x="4893954" y="674996"/>
              <a:ext cx="3778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en-US" altLang="zh-CN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Arial Unicode MS" panose="020B0604020202020204" pitchFamily="34" charset="-122"/>
                </a:rPr>
                <a:t>1</a:t>
              </a:r>
            </a:p>
          </p:txBody>
        </p:sp>
        <p:sp>
          <p:nvSpPr>
            <p:cNvPr id="123909" name="圆角矩形 44"/>
            <p:cNvSpPr/>
            <p:nvPr/>
          </p:nvSpPr>
          <p:spPr>
            <a:xfrm>
              <a:off x="5630554" y="674996"/>
              <a:ext cx="28289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zh-CN" alt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</a:rPr>
                <a:t>两地多中心项目</a:t>
              </a:r>
            </a:p>
          </p:txBody>
        </p:sp>
      </p:grpSp>
      <p:grpSp>
        <p:nvGrpSpPr>
          <p:cNvPr id="123910" name="组合 21"/>
          <p:cNvGrpSpPr/>
          <p:nvPr/>
        </p:nvGrpSpPr>
        <p:grpSpPr>
          <a:xfrm>
            <a:off x="6824663" y="3202470"/>
            <a:ext cx="5162550" cy="925513"/>
            <a:chOff x="4893954" y="674996"/>
            <a:chExt cx="3565525" cy="587375"/>
          </a:xfrm>
        </p:grpSpPr>
        <p:sp>
          <p:nvSpPr>
            <p:cNvPr id="123911" name="圆角矩形 44"/>
            <p:cNvSpPr/>
            <p:nvPr/>
          </p:nvSpPr>
          <p:spPr>
            <a:xfrm>
              <a:off x="4893954" y="674996"/>
              <a:ext cx="3778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en-US" altLang="zh-CN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Arial Unicode MS" panose="020B0604020202020204" pitchFamily="34" charset="-122"/>
                </a:rPr>
                <a:t>2</a:t>
              </a:r>
            </a:p>
          </p:txBody>
        </p:sp>
        <p:sp>
          <p:nvSpPr>
            <p:cNvPr id="123912" name="圆角矩形 44"/>
            <p:cNvSpPr/>
            <p:nvPr/>
          </p:nvSpPr>
          <p:spPr>
            <a:xfrm>
              <a:off x="5630554" y="674996"/>
              <a:ext cx="28289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zh-CN" alt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</a:rPr>
                <a:t>金融数据库安全</a:t>
              </a:r>
            </a:p>
          </p:txBody>
        </p:sp>
      </p:grpSp>
      <p:grpSp>
        <p:nvGrpSpPr>
          <p:cNvPr id="123913" name="组合 24"/>
          <p:cNvGrpSpPr/>
          <p:nvPr/>
        </p:nvGrpSpPr>
        <p:grpSpPr>
          <a:xfrm>
            <a:off x="6824663" y="4542320"/>
            <a:ext cx="5162550" cy="927100"/>
            <a:chOff x="4893954" y="674996"/>
            <a:chExt cx="3565525" cy="587375"/>
          </a:xfrm>
        </p:grpSpPr>
        <p:sp>
          <p:nvSpPr>
            <p:cNvPr id="123914" name="圆角矩形 44"/>
            <p:cNvSpPr/>
            <p:nvPr/>
          </p:nvSpPr>
          <p:spPr>
            <a:xfrm>
              <a:off x="4893954" y="674996"/>
              <a:ext cx="3778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en-US" altLang="zh-CN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Arial Unicode MS" panose="020B0604020202020204" pitchFamily="34" charset="-122"/>
                </a:rPr>
                <a:t>3</a:t>
              </a:r>
            </a:p>
          </p:txBody>
        </p:sp>
        <p:sp>
          <p:nvSpPr>
            <p:cNvPr id="123915" name="圆角矩形 44"/>
            <p:cNvSpPr/>
            <p:nvPr/>
          </p:nvSpPr>
          <p:spPr>
            <a:xfrm>
              <a:off x="5630554" y="674996"/>
              <a:ext cx="28289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zh-CN" alt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</a:rPr>
                <a:t>智能化运维思考</a:t>
              </a:r>
            </a:p>
          </p:txBody>
        </p:sp>
      </p:grpSp>
      <p:grpSp>
        <p:nvGrpSpPr>
          <p:cNvPr id="16" name="组合 24">
            <a:extLst>
              <a:ext uri="{FF2B5EF4-FFF2-40B4-BE49-F238E27FC236}">
                <a16:creationId xmlns:a16="http://schemas.microsoft.com/office/drawing/2014/main" id="{6EC479C8-1B73-4F2E-B944-4CCF47545DAD}"/>
              </a:ext>
            </a:extLst>
          </p:cNvPr>
          <p:cNvGrpSpPr/>
          <p:nvPr/>
        </p:nvGrpSpPr>
        <p:grpSpPr>
          <a:xfrm>
            <a:off x="6824663" y="5873819"/>
            <a:ext cx="5162550" cy="927100"/>
            <a:chOff x="4893954" y="674996"/>
            <a:chExt cx="3565525" cy="587375"/>
          </a:xfrm>
          <a:solidFill>
            <a:srgbClr val="00B050"/>
          </a:solidFill>
        </p:grpSpPr>
        <p:sp>
          <p:nvSpPr>
            <p:cNvPr id="17" name="圆角矩形 44">
              <a:extLst>
                <a:ext uri="{FF2B5EF4-FFF2-40B4-BE49-F238E27FC236}">
                  <a16:creationId xmlns:a16="http://schemas.microsoft.com/office/drawing/2014/main" id="{9F99F9A9-0104-44CE-BCAF-D5098F2CBEC4}"/>
                </a:ext>
              </a:extLst>
            </p:cNvPr>
            <p:cNvSpPr/>
            <p:nvPr/>
          </p:nvSpPr>
          <p:spPr>
            <a:xfrm>
              <a:off x="4893954" y="674996"/>
              <a:ext cx="377825" cy="587375"/>
            </a:xfrm>
            <a:prstGeom prst="roundRect">
              <a:avLst>
                <a:gd name="adj" fmla="val 16667"/>
              </a:avLst>
            </a:prstGeom>
            <a:grpFill/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en-US" altLang="zh-CN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Arial Unicode MS" panose="020B0604020202020204" pitchFamily="34" charset="-122"/>
                </a:rPr>
                <a:t>4</a:t>
              </a:r>
            </a:p>
          </p:txBody>
        </p:sp>
        <p:sp>
          <p:nvSpPr>
            <p:cNvPr id="18" name="圆角矩形 44">
              <a:extLst>
                <a:ext uri="{FF2B5EF4-FFF2-40B4-BE49-F238E27FC236}">
                  <a16:creationId xmlns:a16="http://schemas.microsoft.com/office/drawing/2014/main" id="{5C3E789F-E39A-4A9B-B406-0E0B0502C88F}"/>
                </a:ext>
              </a:extLst>
            </p:cNvPr>
            <p:cNvSpPr/>
            <p:nvPr/>
          </p:nvSpPr>
          <p:spPr>
            <a:xfrm>
              <a:off x="5630554" y="674996"/>
              <a:ext cx="2828925" cy="587375"/>
            </a:xfrm>
            <a:prstGeom prst="roundRect">
              <a:avLst>
                <a:gd name="adj" fmla="val 16667"/>
              </a:avLst>
            </a:prstGeom>
            <a:grpFill/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en-US" altLang="zh-CN" sz="28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</a:rPr>
                <a:t>AI</a:t>
              </a:r>
              <a:r>
                <a:rPr lang="zh-CN" alt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</a:rPr>
                <a:t>助力金融业务创新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2926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>
            <a:extLst>
              <a:ext uri="{FF2B5EF4-FFF2-40B4-BE49-F238E27FC236}">
                <a16:creationId xmlns:a16="http://schemas.microsoft.com/office/drawing/2014/main" id="{34C1C143-11B0-446A-B5CC-6869D002E6AD}"/>
              </a:ext>
            </a:extLst>
          </p:cNvPr>
          <p:cNvSpPr txBox="1">
            <a:spLocks/>
          </p:cNvSpPr>
          <p:nvPr/>
        </p:nvSpPr>
        <p:spPr>
          <a:xfrm>
            <a:off x="0" y="160988"/>
            <a:ext cx="13716000" cy="650753"/>
          </a:xfrm>
          <a:prstGeom prst="rect">
            <a:avLst/>
          </a:prstGeom>
        </p:spPr>
        <p:txBody>
          <a:bodyPr/>
          <a:lstStyle>
            <a:lvl1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/>
              <a:t>整体投入</a:t>
            </a:r>
            <a:endParaRPr lang="zh-CN" altLang="en-US" dirty="0"/>
          </a:p>
        </p:txBody>
      </p:sp>
      <p:sp>
        <p:nvSpPr>
          <p:cNvPr id="20" name="圆角矩形 2">
            <a:extLst>
              <a:ext uri="{FF2B5EF4-FFF2-40B4-BE49-F238E27FC236}">
                <a16:creationId xmlns:a16="http://schemas.microsoft.com/office/drawing/2014/main" id="{13BDB184-C8B6-474E-9987-66A824256A22}"/>
              </a:ext>
            </a:extLst>
          </p:cNvPr>
          <p:cNvSpPr/>
          <p:nvPr/>
        </p:nvSpPr>
        <p:spPr>
          <a:xfrm>
            <a:off x="473527" y="2218473"/>
            <a:ext cx="2511000" cy="891000"/>
          </a:xfrm>
          <a:prstGeom prst="roundRect">
            <a:avLst>
              <a:gd name="adj" fmla="val 0"/>
            </a:avLst>
          </a:prstGeom>
          <a:solidFill>
            <a:srgbClr val="0E85BA"/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r>
              <a:rPr lang="zh-CN" altLang="en-US" sz="22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优图实验室</a:t>
            </a:r>
          </a:p>
        </p:txBody>
      </p:sp>
      <p:sp>
        <p:nvSpPr>
          <p:cNvPr id="21" name="圆角矩形 3">
            <a:extLst>
              <a:ext uri="{FF2B5EF4-FFF2-40B4-BE49-F238E27FC236}">
                <a16:creationId xmlns:a16="http://schemas.microsoft.com/office/drawing/2014/main" id="{F0029A62-302D-4C74-90AF-E064708FC9D5}"/>
              </a:ext>
            </a:extLst>
          </p:cNvPr>
          <p:cNvSpPr/>
          <p:nvPr/>
        </p:nvSpPr>
        <p:spPr>
          <a:xfrm>
            <a:off x="473527" y="5974045"/>
            <a:ext cx="2511000" cy="891000"/>
          </a:xfrm>
          <a:prstGeom prst="roundRect">
            <a:avLst>
              <a:gd name="adj" fmla="val 0"/>
            </a:avLst>
          </a:prstGeom>
          <a:solidFill>
            <a:srgbClr val="0E85BA"/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r>
              <a:rPr lang="zh-CN" altLang="en-US" sz="22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机器人实验室“</a:t>
            </a:r>
            <a:r>
              <a:rPr lang="en-US" altLang="zh-CN" sz="22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Robotics X”</a:t>
            </a:r>
            <a:endParaRPr lang="zh-CN" altLang="en-US" sz="22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圆角矩形 4">
            <a:extLst>
              <a:ext uri="{FF2B5EF4-FFF2-40B4-BE49-F238E27FC236}">
                <a16:creationId xmlns:a16="http://schemas.microsoft.com/office/drawing/2014/main" id="{3083D1C6-6CE1-4298-BCF6-82AD391912E1}"/>
              </a:ext>
            </a:extLst>
          </p:cNvPr>
          <p:cNvSpPr/>
          <p:nvPr/>
        </p:nvSpPr>
        <p:spPr>
          <a:xfrm>
            <a:off x="473527" y="4722188"/>
            <a:ext cx="2511000" cy="891000"/>
          </a:xfrm>
          <a:prstGeom prst="roundRect">
            <a:avLst>
              <a:gd name="adj" fmla="val 0"/>
            </a:avLst>
          </a:prstGeom>
          <a:solidFill>
            <a:srgbClr val="0E85BA"/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r>
              <a:rPr lang="zh-CN" altLang="en-US" sz="22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腾讯</a:t>
            </a:r>
            <a:r>
              <a:rPr lang="en-US" altLang="zh-CN" sz="22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AI Lab</a:t>
            </a:r>
            <a:endParaRPr lang="zh-CN" altLang="en-US" sz="22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圆角矩形 5">
            <a:extLst>
              <a:ext uri="{FF2B5EF4-FFF2-40B4-BE49-F238E27FC236}">
                <a16:creationId xmlns:a16="http://schemas.microsoft.com/office/drawing/2014/main" id="{8278A988-412A-4B30-9AE4-0C162516A4B9}"/>
              </a:ext>
            </a:extLst>
          </p:cNvPr>
          <p:cNvSpPr/>
          <p:nvPr/>
        </p:nvSpPr>
        <p:spPr>
          <a:xfrm>
            <a:off x="473527" y="3470331"/>
            <a:ext cx="2511000" cy="891000"/>
          </a:xfrm>
          <a:prstGeom prst="roundRect">
            <a:avLst>
              <a:gd name="adj" fmla="val 0"/>
            </a:avLst>
          </a:prstGeom>
          <a:solidFill>
            <a:srgbClr val="0E85BA"/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r>
              <a:rPr lang="zh-CN" altLang="en-US" sz="22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微信实验室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81FB2157-F640-4949-B4FE-FE5FAB5C7754}"/>
              </a:ext>
            </a:extLst>
          </p:cNvPr>
          <p:cNvSpPr txBox="1"/>
          <p:nvPr/>
        </p:nvSpPr>
        <p:spPr>
          <a:xfrm>
            <a:off x="3097612" y="2344501"/>
            <a:ext cx="3290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专注于机器学习、模式识别，和认知技术的研究</a:t>
            </a: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8EFDDB21-02D7-4963-836B-DA6B417A9465}"/>
              </a:ext>
            </a:extLst>
          </p:cNvPr>
          <p:cNvSpPr txBox="1"/>
          <p:nvPr/>
        </p:nvSpPr>
        <p:spPr>
          <a:xfrm>
            <a:off x="3097612" y="3609446"/>
            <a:ext cx="406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主攻语音识别、模式识别的工作室</a:t>
            </a: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6AA55576-C046-4104-9375-D058DF42FA5E}"/>
              </a:ext>
            </a:extLst>
          </p:cNvPr>
          <p:cNvSpPr txBox="1"/>
          <p:nvPr/>
        </p:nvSpPr>
        <p:spPr>
          <a:xfrm>
            <a:off x="3097611" y="4844740"/>
            <a:ext cx="384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围绕图像识别、语音识别、自然语言处理和机器学习</a:t>
            </a:r>
            <a:r>
              <a:rPr lang="en-US" altLang="zh-CN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个方向进行研究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61B81F-B4A7-4788-A834-7535E3779890}"/>
              </a:ext>
            </a:extLst>
          </p:cNvPr>
          <p:cNvSpPr/>
          <p:nvPr/>
        </p:nvSpPr>
        <p:spPr>
          <a:xfrm>
            <a:off x="9648630" y="5414611"/>
            <a:ext cx="157447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dirty="0">
                <a:solidFill>
                  <a:srgbClr val="92D050"/>
                </a:solidFill>
              </a:rPr>
              <a:t>AI</a:t>
            </a:r>
            <a:r>
              <a:rPr lang="zh-CN" altLang="en-US" sz="2700" b="1" dirty="0">
                <a:solidFill>
                  <a:srgbClr val="92D050"/>
                </a:solidFill>
              </a:rPr>
              <a:t>工程师</a:t>
            </a: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30CAF748-7F5A-4A3C-B030-7B938AC63704}"/>
              </a:ext>
            </a:extLst>
          </p:cNvPr>
          <p:cNvSpPr txBox="1"/>
          <p:nvPr/>
        </p:nvSpPr>
        <p:spPr>
          <a:xfrm>
            <a:off x="3097613" y="6011174"/>
            <a:ext cx="3847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 </a:t>
            </a:r>
            <a:r>
              <a:rPr lang="en-US" altLang="zh-CN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AI Lab </a:t>
            </a:r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一起，成为腾讯 </a:t>
            </a:r>
            <a:r>
              <a:rPr lang="en-US" altLang="zh-CN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AI </a:t>
            </a:r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产业的双基础支撑部门；打造虚拟世界到现实世界的连接器</a:t>
            </a: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1C7ED8F1-F7E5-49EF-89E0-B9DACDAF8A3D}"/>
              </a:ext>
            </a:extLst>
          </p:cNvPr>
          <p:cNvSpPr txBox="1"/>
          <p:nvPr/>
        </p:nvSpPr>
        <p:spPr>
          <a:xfrm>
            <a:off x="587828" y="1407547"/>
            <a:ext cx="15696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zh-CN" altLang="en-US" sz="2700" b="1" dirty="0">
                <a:solidFill>
                  <a:srgbClr val="F4CD6A"/>
                </a:solidFill>
                <a:latin typeface="微软雅黑" pitchFamily="34" charset="-122"/>
                <a:ea typeface="微软雅黑" pitchFamily="34" charset="-122"/>
              </a:rPr>
              <a:t>专业团队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E10DC29-EE01-4DC1-A6C4-08FE587EF2F0}"/>
              </a:ext>
            </a:extLst>
          </p:cNvPr>
          <p:cNvCxnSpPr/>
          <p:nvPr/>
        </p:nvCxnSpPr>
        <p:spPr>
          <a:xfrm>
            <a:off x="587828" y="1926919"/>
            <a:ext cx="5698672" cy="0"/>
          </a:xfrm>
          <a:prstGeom prst="line">
            <a:avLst/>
          </a:prstGeom>
          <a:ln w="12700" cmpd="sng">
            <a:solidFill>
              <a:srgbClr val="F4CD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16">
            <a:extLst>
              <a:ext uri="{FF2B5EF4-FFF2-40B4-BE49-F238E27FC236}">
                <a16:creationId xmlns:a16="http://schemas.microsoft.com/office/drawing/2014/main" id="{6F9318D5-EBF6-4483-AF8F-D758ABAC78D0}"/>
              </a:ext>
            </a:extLst>
          </p:cNvPr>
          <p:cNvSpPr txBox="1"/>
          <p:nvPr/>
        </p:nvSpPr>
        <p:spPr>
          <a:xfrm>
            <a:off x="7772398" y="1407547"/>
            <a:ext cx="15696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zh-CN" altLang="en-US" sz="2700" b="1" dirty="0">
                <a:solidFill>
                  <a:srgbClr val="F4CD6A"/>
                </a:solidFill>
                <a:latin typeface="微软雅黑" pitchFamily="34" charset="-122"/>
                <a:ea typeface="微软雅黑" pitchFamily="34" charset="-122"/>
              </a:rPr>
              <a:t>专业人才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A748C41-300F-4E19-88FD-ABF67414632E}"/>
              </a:ext>
            </a:extLst>
          </p:cNvPr>
          <p:cNvCxnSpPr/>
          <p:nvPr/>
        </p:nvCxnSpPr>
        <p:spPr>
          <a:xfrm>
            <a:off x="7772398" y="1926919"/>
            <a:ext cx="5698672" cy="0"/>
          </a:xfrm>
          <a:prstGeom prst="line">
            <a:avLst/>
          </a:prstGeom>
          <a:ln w="12700" cmpd="sng">
            <a:solidFill>
              <a:srgbClr val="F4CD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9A361BA7-8B02-4AF5-97DC-4EEF9C3FF639}"/>
              </a:ext>
            </a:extLst>
          </p:cNvPr>
          <p:cNvSpPr/>
          <p:nvPr/>
        </p:nvSpPr>
        <p:spPr>
          <a:xfrm>
            <a:off x="7993541" y="2527639"/>
            <a:ext cx="1371600" cy="1371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endParaRPr lang="zh-CN" altLang="en-US" sz="225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E001C59-0DB0-4651-8AA3-69BAD8F5A8FC}"/>
              </a:ext>
            </a:extLst>
          </p:cNvPr>
          <p:cNvSpPr/>
          <p:nvPr/>
        </p:nvSpPr>
        <p:spPr>
          <a:xfrm>
            <a:off x="7993541" y="4976418"/>
            <a:ext cx="1371600" cy="1371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endParaRPr lang="zh-CN" altLang="en-US" sz="225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B7E0937E-18DC-4043-944E-1694B016737A}"/>
              </a:ext>
            </a:extLst>
          </p:cNvPr>
          <p:cNvSpPr txBox="1"/>
          <p:nvPr/>
        </p:nvSpPr>
        <p:spPr>
          <a:xfrm>
            <a:off x="8184654" y="2919128"/>
            <a:ext cx="98937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zh-CN" sz="3150" b="1" dirty="0">
                <a:solidFill>
                  <a:srgbClr val="F4CD6A"/>
                </a:solidFill>
                <a:latin typeface="微软雅黑" pitchFamily="34" charset="-122"/>
                <a:ea typeface="微软雅黑" pitchFamily="34" charset="-122"/>
              </a:rPr>
              <a:t>70+</a:t>
            </a:r>
            <a:endParaRPr lang="zh-CN" altLang="en-US" sz="3150" b="1" dirty="0">
              <a:solidFill>
                <a:srgbClr val="F4CD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6FC1A707-4532-44A0-8CC7-6BED06A56963}"/>
              </a:ext>
            </a:extLst>
          </p:cNvPr>
          <p:cNvSpPr txBox="1"/>
          <p:nvPr/>
        </p:nvSpPr>
        <p:spPr>
          <a:xfrm>
            <a:off x="8060422" y="5367907"/>
            <a:ext cx="123783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zh-CN" sz="3150" b="1" dirty="0">
                <a:solidFill>
                  <a:srgbClr val="F4CD6A"/>
                </a:solidFill>
                <a:latin typeface="微软雅黑" pitchFamily="34" charset="-122"/>
                <a:ea typeface="微软雅黑" pitchFamily="34" charset="-122"/>
              </a:rPr>
              <a:t>300+</a:t>
            </a:r>
            <a:endParaRPr lang="zh-CN" altLang="en-US" sz="3150" b="1" dirty="0">
              <a:solidFill>
                <a:srgbClr val="F4CD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4F6AA1C-45AC-48DF-80F7-F5BBE65C1A13}"/>
              </a:ext>
            </a:extLst>
          </p:cNvPr>
          <p:cNvSpPr/>
          <p:nvPr/>
        </p:nvSpPr>
        <p:spPr>
          <a:xfrm>
            <a:off x="9648630" y="2953752"/>
            <a:ext cx="261802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700" b="1" dirty="0">
                <a:solidFill>
                  <a:srgbClr val="92D050"/>
                </a:solidFill>
              </a:rPr>
              <a:t>世界级</a:t>
            </a:r>
            <a:r>
              <a:rPr lang="en-US" altLang="zh-CN" sz="2700" b="1" dirty="0">
                <a:solidFill>
                  <a:srgbClr val="92D050"/>
                </a:solidFill>
              </a:rPr>
              <a:t>AI</a:t>
            </a:r>
            <a:r>
              <a:rPr lang="zh-CN" altLang="en-US" sz="2700" b="1" dirty="0">
                <a:solidFill>
                  <a:srgbClr val="92D050"/>
                </a:solidFill>
              </a:rPr>
              <a:t>科学家</a:t>
            </a:r>
            <a:endParaRPr lang="en-US" altLang="zh-CN" sz="27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921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>
            <a:extLst>
              <a:ext uri="{FF2B5EF4-FFF2-40B4-BE49-F238E27FC236}">
                <a16:creationId xmlns:a16="http://schemas.microsoft.com/office/drawing/2014/main" id="{58FAB45A-46C2-471C-860D-A72C1A196B9A}"/>
              </a:ext>
            </a:extLst>
          </p:cNvPr>
          <p:cNvSpPr txBox="1">
            <a:spLocks/>
          </p:cNvSpPr>
          <p:nvPr/>
        </p:nvSpPr>
        <p:spPr>
          <a:xfrm>
            <a:off x="0" y="160988"/>
            <a:ext cx="13716000" cy="650753"/>
          </a:xfrm>
          <a:prstGeom prst="rect">
            <a:avLst/>
          </a:prstGeom>
        </p:spPr>
        <p:txBody>
          <a:bodyPr/>
          <a:lstStyle>
            <a:lvl1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/>
              <a:t>应用成果</a:t>
            </a:r>
            <a:endParaRPr lang="zh-CN" altLang="en-US" dirty="0"/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5CBDA6B1-33BF-4BB6-BD20-FC77B69F8962}"/>
              </a:ext>
            </a:extLst>
          </p:cNvPr>
          <p:cNvSpPr txBox="1"/>
          <p:nvPr/>
        </p:nvSpPr>
        <p:spPr>
          <a:xfrm>
            <a:off x="1281944" y="5912255"/>
            <a:ext cx="315432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zh-CN" altLang="en-US" sz="22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顶级</a:t>
            </a:r>
            <a:r>
              <a:rPr lang="en-US" altLang="zh-CN" sz="22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AI</a:t>
            </a:r>
            <a:r>
              <a:rPr lang="zh-CN" altLang="en-US" sz="22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会议和期刊中</a:t>
            </a:r>
            <a:endParaRPr lang="en-US" altLang="zh-CN" sz="22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zh-CN" altLang="en-US" sz="22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被收录论文数量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26164A7-FBBA-43F4-B046-AD0241AAC8D3}"/>
              </a:ext>
            </a:extLst>
          </p:cNvPr>
          <p:cNvSpPr/>
          <p:nvPr/>
        </p:nvSpPr>
        <p:spPr>
          <a:xfrm>
            <a:off x="1928787" y="3898256"/>
            <a:ext cx="1915909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2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大代表性论文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F1456EB-1E29-42CA-B9B4-C902BF7E1453}"/>
              </a:ext>
            </a:extLst>
          </p:cNvPr>
          <p:cNvSpPr/>
          <p:nvPr/>
        </p:nvSpPr>
        <p:spPr>
          <a:xfrm>
            <a:off x="7745895" y="3579013"/>
            <a:ext cx="2430000" cy="12150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r>
              <a:rPr lang="zh-CN" altLang="en-US" sz="22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围棋</a:t>
            </a:r>
            <a:r>
              <a:rPr lang="en-US" altLang="zh-CN" sz="22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AI</a:t>
            </a:r>
            <a:r>
              <a:rPr lang="zh-CN" altLang="en-US" sz="22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“绝艺”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7878089-FC93-4BE0-AEEF-70EC00882F90}"/>
              </a:ext>
            </a:extLst>
          </p:cNvPr>
          <p:cNvSpPr/>
          <p:nvPr/>
        </p:nvSpPr>
        <p:spPr>
          <a:xfrm>
            <a:off x="10444130" y="3579013"/>
            <a:ext cx="2430000" cy="1215000"/>
          </a:xfrm>
          <a:prstGeom prst="rect">
            <a:avLst/>
          </a:prstGeom>
          <a:solidFill>
            <a:srgbClr val="00B050"/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r>
              <a:rPr lang="zh-CN" altLang="en-US" sz="22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医学</a:t>
            </a:r>
            <a:r>
              <a:rPr lang="en-US" altLang="zh-CN" sz="22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AI</a:t>
            </a:r>
            <a:r>
              <a:rPr lang="zh-CN" altLang="en-US" sz="22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“觅影”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E5E6FB0-4085-4A41-801E-27E58DE4FEC6}"/>
              </a:ext>
            </a:extLst>
          </p:cNvPr>
          <p:cNvSpPr/>
          <p:nvPr/>
        </p:nvSpPr>
        <p:spPr>
          <a:xfrm>
            <a:off x="7745895" y="5068258"/>
            <a:ext cx="2430000" cy="1215000"/>
          </a:xfrm>
          <a:prstGeom prst="rect">
            <a:avLst/>
          </a:prstGeom>
          <a:solidFill>
            <a:srgbClr val="00B050"/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r>
              <a:rPr lang="zh-CN" altLang="en-US" sz="22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腾讯优图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A7B27E3-F93A-45EA-9044-7B0F76B265D9}"/>
              </a:ext>
            </a:extLst>
          </p:cNvPr>
          <p:cNvSpPr/>
          <p:nvPr/>
        </p:nvSpPr>
        <p:spPr>
          <a:xfrm>
            <a:off x="10444130" y="5068258"/>
            <a:ext cx="2430000" cy="1215000"/>
          </a:xfrm>
          <a:prstGeom prst="rect">
            <a:avLst/>
          </a:prstGeom>
          <a:solidFill>
            <a:srgbClr val="259DEE"/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r>
              <a:rPr lang="zh-CN" altLang="en-US" sz="22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智能语音助手</a:t>
            </a:r>
          </a:p>
        </p:txBody>
      </p:sp>
      <p:sp>
        <p:nvSpPr>
          <p:cNvPr id="26" name="圆角矩形 8">
            <a:extLst>
              <a:ext uri="{FF2B5EF4-FFF2-40B4-BE49-F238E27FC236}">
                <a16:creationId xmlns:a16="http://schemas.microsoft.com/office/drawing/2014/main" id="{982F896A-DAA8-4839-ACF1-C324FEB73513}"/>
              </a:ext>
            </a:extLst>
          </p:cNvPr>
          <p:cNvSpPr/>
          <p:nvPr/>
        </p:nvSpPr>
        <p:spPr>
          <a:xfrm>
            <a:off x="7745896" y="1878130"/>
            <a:ext cx="1298523" cy="47219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r>
              <a:rPr lang="zh-CN" altLang="en-US" sz="22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</a:p>
        </p:txBody>
      </p:sp>
      <p:sp>
        <p:nvSpPr>
          <p:cNvPr id="27" name="圆角矩形 9">
            <a:extLst>
              <a:ext uri="{FF2B5EF4-FFF2-40B4-BE49-F238E27FC236}">
                <a16:creationId xmlns:a16="http://schemas.microsoft.com/office/drawing/2014/main" id="{66F1E894-C44F-4881-B91D-49AE640D7F97}"/>
              </a:ext>
            </a:extLst>
          </p:cNvPr>
          <p:cNvSpPr/>
          <p:nvPr/>
        </p:nvSpPr>
        <p:spPr>
          <a:xfrm>
            <a:off x="632683" y="1878130"/>
            <a:ext cx="1298523" cy="47219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r>
              <a:rPr lang="zh-CN" altLang="en-US" sz="22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论文</a:t>
            </a: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93364846-F7FF-40A9-9325-21A5C7ECC625}"/>
              </a:ext>
            </a:extLst>
          </p:cNvPr>
          <p:cNvSpPr txBox="1"/>
          <p:nvPr/>
        </p:nvSpPr>
        <p:spPr>
          <a:xfrm>
            <a:off x="2603326" y="2841528"/>
            <a:ext cx="575799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zh-CN" sz="495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endParaRPr lang="zh-CN" altLang="en-US" sz="4950" b="1" dirty="0">
              <a:solidFill>
                <a:schemeClr val="accent3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FF706882-E9A2-4E68-A773-33C5EB9D287E}"/>
              </a:ext>
            </a:extLst>
          </p:cNvPr>
          <p:cNvSpPr txBox="1"/>
          <p:nvPr/>
        </p:nvSpPr>
        <p:spPr>
          <a:xfrm>
            <a:off x="1970942" y="4941518"/>
            <a:ext cx="1840568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zh-CN" sz="495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100+</a:t>
            </a:r>
            <a:endParaRPr lang="zh-CN" altLang="en-US" sz="4950" b="1" dirty="0">
              <a:solidFill>
                <a:schemeClr val="accent3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9335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1C8391-7C78-4C32-88D7-CF9963877988}"/>
              </a:ext>
            </a:extLst>
          </p:cNvPr>
          <p:cNvSpPr txBox="1">
            <a:spLocks/>
          </p:cNvSpPr>
          <p:nvPr/>
        </p:nvSpPr>
        <p:spPr>
          <a:xfrm>
            <a:off x="0" y="160988"/>
            <a:ext cx="13716000" cy="650753"/>
          </a:xfrm>
          <a:prstGeom prst="rect">
            <a:avLst/>
          </a:prstGeom>
        </p:spPr>
        <p:txBody>
          <a:bodyPr/>
          <a:lstStyle>
            <a:lvl1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/>
              <a:t>金融领域</a:t>
            </a:r>
            <a:r>
              <a:rPr lang="en-US" altLang="zh-CN"/>
              <a:t>AI</a:t>
            </a:r>
            <a:r>
              <a:rPr lang="zh-CN" altLang="en-US"/>
              <a:t>应用</a:t>
            </a:r>
            <a:endParaRPr lang="zh-CN" altLang="en-US" dirty="0"/>
          </a:p>
        </p:txBody>
      </p:sp>
      <p:cxnSp>
        <p:nvCxnSpPr>
          <p:cNvPr id="3" name="直接箭头连接符 34">
            <a:extLst>
              <a:ext uri="{FF2B5EF4-FFF2-40B4-BE49-F238E27FC236}">
                <a16:creationId xmlns:a16="http://schemas.microsoft.com/office/drawing/2014/main" id="{B382D3C5-5D80-49E9-A6DA-E09237F9A56F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>
            <a:off x="7358079" y="2592323"/>
            <a:ext cx="4329757" cy="0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4" name="剪去对角的矩形 29">
            <a:extLst>
              <a:ext uri="{FF2B5EF4-FFF2-40B4-BE49-F238E27FC236}">
                <a16:creationId xmlns:a16="http://schemas.microsoft.com/office/drawing/2014/main" id="{6381AA69-5EFA-4ADE-B788-0F263F56CF23}"/>
              </a:ext>
            </a:extLst>
          </p:cNvPr>
          <p:cNvSpPr/>
          <p:nvPr/>
        </p:nvSpPr>
        <p:spPr>
          <a:xfrm>
            <a:off x="6548078" y="2187323"/>
            <a:ext cx="810000" cy="81000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zh-CN" altLang="en-US" sz="1800" kern="0" dirty="0">
                <a:solidFill>
                  <a:schemeClr val="tx2"/>
                </a:solidFill>
                <a:ea typeface="微软雅黑"/>
                <a:cs typeface=""/>
              </a:rPr>
              <a:t>认证开始</a:t>
            </a:r>
          </a:p>
        </p:txBody>
      </p:sp>
      <p:sp>
        <p:nvSpPr>
          <p:cNvPr id="5" name="矩形 22">
            <a:extLst>
              <a:ext uri="{FF2B5EF4-FFF2-40B4-BE49-F238E27FC236}">
                <a16:creationId xmlns:a16="http://schemas.microsoft.com/office/drawing/2014/main" id="{72F00C4E-EAF9-4103-B141-C45C2693B3B0}"/>
              </a:ext>
            </a:extLst>
          </p:cNvPr>
          <p:cNvSpPr/>
          <p:nvPr/>
        </p:nvSpPr>
        <p:spPr>
          <a:xfrm>
            <a:off x="8782182" y="2890725"/>
            <a:ext cx="526500" cy="2025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algn="ctr"/>
            <a:r>
              <a:rPr lang="zh-CN" altLang="en-US" sz="1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人脸检测与对齐</a:t>
            </a:r>
          </a:p>
        </p:txBody>
      </p:sp>
      <p:sp>
        <p:nvSpPr>
          <p:cNvPr id="6" name="矩形 20">
            <a:extLst>
              <a:ext uri="{FF2B5EF4-FFF2-40B4-BE49-F238E27FC236}">
                <a16:creationId xmlns:a16="http://schemas.microsoft.com/office/drawing/2014/main" id="{4371D87A-7D72-47D8-B9CD-2502723E960E}"/>
              </a:ext>
            </a:extLst>
          </p:cNvPr>
          <p:cNvSpPr/>
          <p:nvPr/>
        </p:nvSpPr>
        <p:spPr>
          <a:xfrm>
            <a:off x="9737234" y="2890725"/>
            <a:ext cx="526500" cy="2025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algn="ctr"/>
            <a:r>
              <a:rPr lang="zh-CN" altLang="en-US" sz="1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证件网纹去除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0373F1-66FF-4A10-9C2A-87BC2A4350E2}"/>
              </a:ext>
            </a:extLst>
          </p:cNvPr>
          <p:cNvSpPr/>
          <p:nvPr/>
        </p:nvSpPr>
        <p:spPr>
          <a:xfrm>
            <a:off x="10692286" y="2890725"/>
            <a:ext cx="526500" cy="2025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algn="ctr"/>
            <a:r>
              <a:rPr lang="zh-CN" altLang="en-US" sz="1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人脸比对</a:t>
            </a:r>
          </a:p>
        </p:txBody>
      </p:sp>
      <p:sp>
        <p:nvSpPr>
          <p:cNvPr id="8" name="矩形 20">
            <a:extLst>
              <a:ext uri="{FF2B5EF4-FFF2-40B4-BE49-F238E27FC236}">
                <a16:creationId xmlns:a16="http://schemas.microsoft.com/office/drawing/2014/main" id="{1F55B28F-9856-4CED-927D-E9AC2F92D43D}"/>
              </a:ext>
            </a:extLst>
          </p:cNvPr>
          <p:cNvSpPr/>
          <p:nvPr/>
        </p:nvSpPr>
        <p:spPr>
          <a:xfrm>
            <a:off x="7827130" y="2890725"/>
            <a:ext cx="526500" cy="2025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txBody>
          <a:bodyPr anchor="ctr"/>
          <a:lstStyle/>
          <a:p>
            <a:pPr algn="ctr"/>
            <a:r>
              <a:rPr lang="zh-CN" altLang="en-US" sz="1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活体检测</a:t>
            </a:r>
          </a:p>
        </p:txBody>
      </p:sp>
      <p:sp>
        <p:nvSpPr>
          <p:cNvPr id="9" name="剪去对角的矩形 29">
            <a:extLst>
              <a:ext uri="{FF2B5EF4-FFF2-40B4-BE49-F238E27FC236}">
                <a16:creationId xmlns:a16="http://schemas.microsoft.com/office/drawing/2014/main" id="{24FCCB93-68AA-4377-902F-38CE4C9FD4CD}"/>
              </a:ext>
            </a:extLst>
          </p:cNvPr>
          <p:cNvSpPr/>
          <p:nvPr/>
        </p:nvSpPr>
        <p:spPr>
          <a:xfrm>
            <a:off x="11687835" y="2187323"/>
            <a:ext cx="810000" cy="81000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zh-CN" altLang="en-US" sz="1800" kern="0" dirty="0">
                <a:solidFill>
                  <a:schemeClr val="tx2"/>
                </a:solidFill>
                <a:ea typeface="微软雅黑"/>
                <a:cs typeface=""/>
              </a:rPr>
              <a:t>核身成功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442C0C2-1E96-4558-9993-5BAE2B1B0FF7}"/>
              </a:ext>
            </a:extLst>
          </p:cNvPr>
          <p:cNvGrpSpPr/>
          <p:nvPr/>
        </p:nvGrpSpPr>
        <p:grpSpPr>
          <a:xfrm>
            <a:off x="7867635" y="2369574"/>
            <a:ext cx="445500" cy="496863"/>
            <a:chOff x="6939643" y="1249518"/>
            <a:chExt cx="396000" cy="441656"/>
          </a:xfrm>
          <a:solidFill>
            <a:schemeClr val="bg1">
              <a:lumMod val="85000"/>
            </a:schemeClr>
          </a:solidFill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7B07323-EC00-43EC-82F0-83023009B6FC}"/>
                </a:ext>
              </a:extLst>
            </p:cNvPr>
            <p:cNvSpPr/>
            <p:nvPr/>
          </p:nvSpPr>
          <p:spPr>
            <a:xfrm>
              <a:off x="6939643" y="1249518"/>
              <a:ext cx="396000" cy="396000"/>
            </a:xfrm>
            <a:prstGeom prst="ellipse">
              <a:avLst/>
            </a:prstGeom>
            <a:grpFill/>
            <a:ln w="12700" cmpd="sng">
              <a:noFill/>
            </a:ln>
          </p:spPr>
          <p:txBody>
            <a:bodyPr wrap="square" lIns="205740" tIns="154305" rIns="154305" bIns="154305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75"/>
                </a:spcBef>
                <a:spcAft>
                  <a:spcPts val="0"/>
                </a:spcAft>
              </a:pPr>
              <a:endParaRPr lang="zh-CN" altLang="en-US" sz="18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B788C2C-DD28-40B7-A990-3A5AA24BC70E}"/>
                </a:ext>
              </a:extLst>
            </p:cNvPr>
            <p:cNvSpPr/>
            <p:nvPr/>
          </p:nvSpPr>
          <p:spPr>
            <a:xfrm>
              <a:off x="6960814" y="1276702"/>
              <a:ext cx="353659" cy="41447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75"/>
                </a:spcBef>
                <a:spcAft>
                  <a:spcPts val="0"/>
                </a:spcAft>
              </a:pPr>
              <a:r>
                <a:rPr lang="en-US" altLang="zh-CN" sz="2700" b="1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7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81CF9C5-1F17-4830-813D-A8E52F99E27C}"/>
              </a:ext>
            </a:extLst>
          </p:cNvPr>
          <p:cNvGrpSpPr/>
          <p:nvPr/>
        </p:nvGrpSpPr>
        <p:grpSpPr>
          <a:xfrm>
            <a:off x="8822687" y="2369574"/>
            <a:ext cx="445500" cy="496863"/>
            <a:chOff x="6939643" y="1249518"/>
            <a:chExt cx="396000" cy="441656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8F44BB8-85FA-4F39-B479-501DC5C78E56}"/>
                </a:ext>
              </a:extLst>
            </p:cNvPr>
            <p:cNvSpPr/>
            <p:nvPr/>
          </p:nvSpPr>
          <p:spPr>
            <a:xfrm>
              <a:off x="6939643" y="1249518"/>
              <a:ext cx="396000" cy="396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2700" cmpd="sng">
              <a:noFill/>
            </a:ln>
          </p:spPr>
          <p:txBody>
            <a:bodyPr wrap="square" lIns="205740" tIns="154305" rIns="154305" bIns="154305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75"/>
                </a:spcBef>
                <a:spcAft>
                  <a:spcPts val="0"/>
                </a:spcAft>
              </a:pPr>
              <a:endParaRPr lang="zh-CN" altLang="en-US" sz="18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94832F9-05A4-4BB2-8BF7-8108B29D4176}"/>
                </a:ext>
              </a:extLst>
            </p:cNvPr>
            <p:cNvSpPr/>
            <p:nvPr/>
          </p:nvSpPr>
          <p:spPr>
            <a:xfrm>
              <a:off x="6960814" y="1276702"/>
              <a:ext cx="353659" cy="4144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75"/>
                </a:spcBef>
                <a:spcAft>
                  <a:spcPts val="0"/>
                </a:spcAft>
              </a:pPr>
              <a:r>
                <a:rPr lang="en-US" altLang="zh-CN" sz="2700" b="1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7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C9833D1-53C3-4861-A61F-E0CF2A6038B8}"/>
              </a:ext>
            </a:extLst>
          </p:cNvPr>
          <p:cNvGrpSpPr/>
          <p:nvPr/>
        </p:nvGrpSpPr>
        <p:grpSpPr>
          <a:xfrm>
            <a:off x="9777739" y="2369574"/>
            <a:ext cx="445500" cy="496863"/>
            <a:chOff x="6939643" y="1249518"/>
            <a:chExt cx="396000" cy="441656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531343B-83D8-4E29-8203-ED1E9175EE44}"/>
                </a:ext>
              </a:extLst>
            </p:cNvPr>
            <p:cNvSpPr/>
            <p:nvPr/>
          </p:nvSpPr>
          <p:spPr>
            <a:xfrm>
              <a:off x="6939643" y="1249518"/>
              <a:ext cx="396000" cy="39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 cmpd="sng">
              <a:noFill/>
            </a:ln>
          </p:spPr>
          <p:txBody>
            <a:bodyPr wrap="square" lIns="205740" tIns="154305" rIns="154305" bIns="154305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75"/>
                </a:spcBef>
                <a:spcAft>
                  <a:spcPts val="0"/>
                </a:spcAft>
              </a:pPr>
              <a:endParaRPr lang="zh-CN" altLang="en-US" sz="18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BDA3EF6-9E17-4A01-8D69-2975452BE8F0}"/>
                </a:ext>
              </a:extLst>
            </p:cNvPr>
            <p:cNvSpPr/>
            <p:nvPr/>
          </p:nvSpPr>
          <p:spPr>
            <a:xfrm>
              <a:off x="6960814" y="1276702"/>
              <a:ext cx="353659" cy="41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75"/>
                </a:spcBef>
                <a:spcAft>
                  <a:spcPts val="0"/>
                </a:spcAft>
              </a:pPr>
              <a:r>
                <a:rPr lang="en-US" altLang="zh-CN" sz="2700" b="1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7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9CBE3E2-526E-4BA6-A8D3-A7C758F6C890}"/>
              </a:ext>
            </a:extLst>
          </p:cNvPr>
          <p:cNvGrpSpPr/>
          <p:nvPr/>
        </p:nvGrpSpPr>
        <p:grpSpPr>
          <a:xfrm>
            <a:off x="10732790" y="2369574"/>
            <a:ext cx="445500" cy="496863"/>
            <a:chOff x="6939643" y="1249518"/>
            <a:chExt cx="396000" cy="441656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C26E4C4-9566-4A00-99B3-6883CBC0BAC1}"/>
                </a:ext>
              </a:extLst>
            </p:cNvPr>
            <p:cNvSpPr/>
            <p:nvPr/>
          </p:nvSpPr>
          <p:spPr>
            <a:xfrm>
              <a:off x="6939643" y="1249518"/>
              <a:ext cx="396000" cy="396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2700" cmpd="sng">
              <a:noFill/>
            </a:ln>
          </p:spPr>
          <p:txBody>
            <a:bodyPr wrap="square" lIns="205740" tIns="154305" rIns="154305" bIns="154305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75"/>
                </a:spcBef>
                <a:spcAft>
                  <a:spcPts val="0"/>
                </a:spcAft>
              </a:pPr>
              <a:endParaRPr lang="zh-CN" altLang="en-US" sz="18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B84449E-7025-4365-A353-CE6E6E50CC8A}"/>
                </a:ext>
              </a:extLst>
            </p:cNvPr>
            <p:cNvSpPr/>
            <p:nvPr/>
          </p:nvSpPr>
          <p:spPr>
            <a:xfrm>
              <a:off x="6960814" y="1276702"/>
              <a:ext cx="353659" cy="4144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75"/>
                </a:spcBef>
                <a:spcAft>
                  <a:spcPts val="0"/>
                </a:spcAft>
              </a:pPr>
              <a:r>
                <a:rPr lang="en-US" altLang="zh-CN" sz="2700" b="1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7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9D8C3408-6B02-46FB-BE7A-B242BD667E08}"/>
              </a:ext>
            </a:extLst>
          </p:cNvPr>
          <p:cNvSpPr/>
          <p:nvPr/>
        </p:nvSpPr>
        <p:spPr>
          <a:xfrm>
            <a:off x="3849381" y="7020128"/>
            <a:ext cx="4256850" cy="807703"/>
          </a:xfrm>
          <a:prstGeom prst="rect">
            <a:avLst/>
          </a:prstGeom>
          <a:noFill/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/>
            <a:endParaRPr lang="zh-CN" altLang="en-US" sz="1800" dirty="0">
              <a:solidFill>
                <a:schemeClr val="tx2">
                  <a:lumMod val="95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8136479-A60D-44E9-87B8-D2F755F4F299}"/>
              </a:ext>
            </a:extLst>
          </p:cNvPr>
          <p:cNvSpPr/>
          <p:nvPr/>
        </p:nvSpPr>
        <p:spPr>
          <a:xfrm>
            <a:off x="304514" y="787285"/>
            <a:ext cx="2906013" cy="482811"/>
          </a:xfrm>
          <a:prstGeom prst="rect">
            <a:avLst/>
          </a:prstGeom>
          <a:solidFill>
            <a:srgbClr val="002060"/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r>
              <a:rPr lang="zh-CN" altLang="en-US" sz="225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金融级远程核身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ADBF6099-FA8E-4AB7-837F-75FEE788C82A}"/>
              </a:ext>
            </a:extLst>
          </p:cNvPr>
          <p:cNvSpPr txBox="1"/>
          <p:nvPr/>
        </p:nvSpPr>
        <p:spPr>
          <a:xfrm>
            <a:off x="6733664" y="5941820"/>
            <a:ext cx="67415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21469" indent="-321469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itchFamily="2" charset="2"/>
              <a:buChar char="l"/>
            </a:pPr>
            <a:r>
              <a:rPr lang="zh-CN" altLang="en-US" sz="2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用户无需配合，体验非常良好 </a:t>
            </a:r>
          </a:p>
          <a:p>
            <a:pPr marL="321469" indent="-321469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itchFamily="2" charset="2"/>
              <a:buChar char="l"/>
            </a:pPr>
            <a:r>
              <a:rPr lang="zh-CN" altLang="en-US" sz="2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无需人脸关键点检测，处理速度快</a:t>
            </a:r>
          </a:p>
          <a:p>
            <a:pPr marL="321469" indent="-321469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itchFamily="2" charset="2"/>
              <a:buChar char="l"/>
            </a:pPr>
            <a:r>
              <a:rPr lang="zh-CN" altLang="en-US" sz="2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可拦截图片合成动态视频等最新欺诈方式</a:t>
            </a:r>
            <a:endParaRPr lang="en-US" altLang="zh-CN" sz="27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858143E3-F0AD-4918-BC24-F17BFE8E4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02" y="2358526"/>
            <a:ext cx="2434233" cy="4218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>
            <a:extLst>
              <a:ext uri="{FF2B5EF4-FFF2-40B4-BE49-F238E27FC236}">
                <a16:creationId xmlns:a16="http://schemas.microsoft.com/office/drawing/2014/main" id="{180E308C-35F5-4663-813E-B9D9F0E2B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167" y="2549713"/>
            <a:ext cx="2421731" cy="4177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图形 105" descr="火箭">
            <a:extLst>
              <a:ext uri="{FF2B5EF4-FFF2-40B4-BE49-F238E27FC236}">
                <a16:creationId xmlns:a16="http://schemas.microsoft.com/office/drawing/2014/main" id="{6DF52673-6F33-4FC8-844F-7C6A9E2E9CF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8882" y="5409694"/>
            <a:ext cx="696189" cy="696189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35C9442C-2172-4FD8-8A1C-D59B881C4E2D}"/>
              </a:ext>
            </a:extLst>
          </p:cNvPr>
          <p:cNvSpPr/>
          <p:nvPr/>
        </p:nvSpPr>
        <p:spPr>
          <a:xfrm>
            <a:off x="6849007" y="5436454"/>
            <a:ext cx="2482747" cy="519373"/>
          </a:xfrm>
          <a:prstGeom prst="rect">
            <a:avLst/>
          </a:prstGeom>
          <a:noFill/>
        </p:spPr>
        <p:txBody>
          <a:bodyPr wrap="square" lIns="102870" tIns="51435" rIns="102870" bIns="51435">
            <a:spAutoFit/>
          </a:bodyPr>
          <a:lstStyle/>
          <a:p>
            <a:pPr algn="ctr" defTabSz="1028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00" b="1" kern="0" dirty="0">
                <a:ln w="0"/>
                <a:solidFill>
                  <a:srgbClr val="F4CD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技术优势</a:t>
            </a:r>
          </a:p>
        </p:txBody>
      </p:sp>
    </p:spTree>
    <p:extLst>
      <p:ext uri="{BB962C8B-B14F-4D97-AF65-F5344CB8AC3E}">
        <p14:creationId xmlns:p14="http://schemas.microsoft.com/office/powerpoint/2010/main" val="1931358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>
            <a:extLst>
              <a:ext uri="{FF2B5EF4-FFF2-40B4-BE49-F238E27FC236}">
                <a16:creationId xmlns:a16="http://schemas.microsoft.com/office/drawing/2014/main" id="{15228CB4-67E4-45F7-977B-1A2E9C00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988"/>
            <a:ext cx="13716000" cy="650753"/>
          </a:xfrm>
        </p:spPr>
        <p:txBody>
          <a:bodyPr/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业务驱动技术演进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D2CDF614-5AC3-45FA-8299-359681F23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931" y="5247903"/>
            <a:ext cx="5847478" cy="1192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0A85FDED-0E13-4D85-88F8-BFF992904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931" y="1540566"/>
            <a:ext cx="5893861" cy="3433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867759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9FFF4FAF-542D-4816-8328-DC919C2D82CC}"/>
              </a:ext>
            </a:extLst>
          </p:cNvPr>
          <p:cNvSpPr txBox="1">
            <a:spLocks/>
          </p:cNvSpPr>
          <p:nvPr/>
        </p:nvSpPr>
        <p:spPr>
          <a:xfrm>
            <a:off x="0" y="160988"/>
            <a:ext cx="13716000" cy="650753"/>
          </a:xfrm>
          <a:prstGeom prst="rect">
            <a:avLst/>
          </a:prstGeom>
        </p:spPr>
        <p:txBody>
          <a:bodyPr/>
          <a:lstStyle>
            <a:lvl1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/>
              <a:t>金融领域</a:t>
            </a:r>
            <a:r>
              <a:rPr lang="en-US" altLang="zh-CN"/>
              <a:t>AI</a:t>
            </a:r>
            <a:r>
              <a:rPr lang="zh-CN" altLang="en-US"/>
              <a:t>应用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21C4367-2F00-4BA3-933B-FE7222E0123B}"/>
              </a:ext>
            </a:extLst>
          </p:cNvPr>
          <p:cNvSpPr/>
          <p:nvPr/>
        </p:nvSpPr>
        <p:spPr>
          <a:xfrm>
            <a:off x="304514" y="787285"/>
            <a:ext cx="2906013" cy="482811"/>
          </a:xfrm>
          <a:prstGeom prst="rect">
            <a:avLst/>
          </a:prstGeom>
          <a:solidFill>
            <a:srgbClr val="C0C0C0"/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r>
              <a:rPr lang="zh-CN" altLang="en-US" sz="225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车险智能定损系统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9ECB325-F55E-468E-8127-D79211C3DD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6" t="6788" r="6673" b="16840"/>
          <a:stretch/>
        </p:blipFill>
        <p:spPr bwMode="auto">
          <a:xfrm>
            <a:off x="1757519" y="2001351"/>
            <a:ext cx="3594013" cy="541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任意多边形: 形状 75">
            <a:extLst>
              <a:ext uri="{FF2B5EF4-FFF2-40B4-BE49-F238E27FC236}">
                <a16:creationId xmlns:a16="http://schemas.microsoft.com/office/drawing/2014/main" id="{EE217340-ABB2-4261-A0C9-E43626B73913}"/>
              </a:ext>
            </a:extLst>
          </p:cNvPr>
          <p:cNvSpPr/>
          <p:nvPr/>
        </p:nvSpPr>
        <p:spPr>
          <a:xfrm>
            <a:off x="7035571" y="3405687"/>
            <a:ext cx="5405876" cy="775249"/>
          </a:xfrm>
          <a:custGeom>
            <a:avLst/>
            <a:gdLst>
              <a:gd name="connsiteX0" fmla="*/ 0 w 3300538"/>
              <a:gd name="connsiteY0" fmla="*/ 40895 h 245363"/>
              <a:gd name="connsiteX1" fmla="*/ 40895 w 3300538"/>
              <a:gd name="connsiteY1" fmla="*/ 0 h 245363"/>
              <a:gd name="connsiteX2" fmla="*/ 3259643 w 3300538"/>
              <a:gd name="connsiteY2" fmla="*/ 0 h 245363"/>
              <a:gd name="connsiteX3" fmla="*/ 3300538 w 3300538"/>
              <a:gd name="connsiteY3" fmla="*/ 40895 h 245363"/>
              <a:gd name="connsiteX4" fmla="*/ 3300538 w 3300538"/>
              <a:gd name="connsiteY4" fmla="*/ 204468 h 245363"/>
              <a:gd name="connsiteX5" fmla="*/ 3259643 w 3300538"/>
              <a:gd name="connsiteY5" fmla="*/ 245363 h 245363"/>
              <a:gd name="connsiteX6" fmla="*/ 40895 w 3300538"/>
              <a:gd name="connsiteY6" fmla="*/ 245363 h 245363"/>
              <a:gd name="connsiteX7" fmla="*/ 0 w 3300538"/>
              <a:gd name="connsiteY7" fmla="*/ 204468 h 245363"/>
              <a:gd name="connsiteX8" fmla="*/ 0 w 3300538"/>
              <a:gd name="connsiteY8" fmla="*/ 40895 h 24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0538" h="245363">
                <a:moveTo>
                  <a:pt x="0" y="40895"/>
                </a:moveTo>
                <a:cubicBezTo>
                  <a:pt x="0" y="18309"/>
                  <a:pt x="18309" y="0"/>
                  <a:pt x="40895" y="0"/>
                </a:cubicBezTo>
                <a:lnTo>
                  <a:pt x="3259643" y="0"/>
                </a:lnTo>
                <a:cubicBezTo>
                  <a:pt x="3282229" y="0"/>
                  <a:pt x="3300538" y="18309"/>
                  <a:pt x="3300538" y="40895"/>
                </a:cubicBezTo>
                <a:lnTo>
                  <a:pt x="3300538" y="204468"/>
                </a:lnTo>
                <a:cubicBezTo>
                  <a:pt x="3300538" y="227054"/>
                  <a:pt x="3282229" y="245363"/>
                  <a:pt x="3259643" y="245363"/>
                </a:cubicBezTo>
                <a:lnTo>
                  <a:pt x="40895" y="245363"/>
                </a:lnTo>
                <a:cubicBezTo>
                  <a:pt x="18309" y="245363"/>
                  <a:pt x="0" y="227054"/>
                  <a:pt x="0" y="204468"/>
                </a:cubicBezTo>
                <a:lnTo>
                  <a:pt x="0" y="40895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6338" tIns="56338" rIns="56338" bIns="56338" numCol="1" spcCol="1270" anchor="ctr" anchorCtr="0">
            <a:noAutofit/>
          </a:bodyPr>
          <a:lstStyle/>
          <a:p>
            <a:pPr marL="321469" indent="-321469" defTabSz="500063">
              <a:lnSpc>
                <a:spcPct val="150000"/>
              </a:lnSpc>
              <a:spcAft>
                <a:spcPct val="3500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l"/>
              <a:defRPr/>
            </a:pPr>
            <a:r>
              <a:rPr lang="zh-CN" altLang="en-US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单张图片即可完成部件识别、损伤定位和程度判定。突破了必须套图识别的局限性。</a:t>
            </a:r>
          </a:p>
        </p:txBody>
      </p:sp>
      <p:pic>
        <p:nvPicPr>
          <p:cNvPr id="19" name="图形 105" descr="火箭">
            <a:extLst>
              <a:ext uri="{FF2B5EF4-FFF2-40B4-BE49-F238E27FC236}">
                <a16:creationId xmlns:a16="http://schemas.microsoft.com/office/drawing/2014/main" id="{EE12B91B-DCD0-48FC-845F-2CA8AF788C7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9297" y="2331742"/>
            <a:ext cx="696189" cy="69618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57CBB70-EF96-4DAD-8326-4593B1402970}"/>
              </a:ext>
            </a:extLst>
          </p:cNvPr>
          <p:cNvSpPr/>
          <p:nvPr/>
        </p:nvSpPr>
        <p:spPr>
          <a:xfrm>
            <a:off x="7059422" y="2358503"/>
            <a:ext cx="2482747" cy="519373"/>
          </a:xfrm>
          <a:prstGeom prst="rect">
            <a:avLst/>
          </a:prstGeom>
          <a:noFill/>
        </p:spPr>
        <p:txBody>
          <a:bodyPr wrap="square" lIns="102870" tIns="51435" rIns="102870" bIns="51435">
            <a:spAutoFit/>
          </a:bodyPr>
          <a:lstStyle/>
          <a:p>
            <a:pPr algn="ctr" defTabSz="1028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00" b="1" kern="0" dirty="0">
                <a:ln w="0"/>
                <a:solidFill>
                  <a:srgbClr val="F4CD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技术优势</a:t>
            </a:r>
          </a:p>
        </p:txBody>
      </p:sp>
      <p:sp>
        <p:nvSpPr>
          <p:cNvPr id="21" name="任意多边形: 形状 115">
            <a:extLst>
              <a:ext uri="{FF2B5EF4-FFF2-40B4-BE49-F238E27FC236}">
                <a16:creationId xmlns:a16="http://schemas.microsoft.com/office/drawing/2014/main" id="{52FD4E31-A40F-4DA2-B5FA-4A1644B902CE}"/>
              </a:ext>
            </a:extLst>
          </p:cNvPr>
          <p:cNvSpPr/>
          <p:nvPr/>
        </p:nvSpPr>
        <p:spPr>
          <a:xfrm>
            <a:off x="7035570" y="4997932"/>
            <a:ext cx="5405877" cy="775249"/>
          </a:xfrm>
          <a:custGeom>
            <a:avLst/>
            <a:gdLst>
              <a:gd name="connsiteX0" fmla="*/ 0 w 3300538"/>
              <a:gd name="connsiteY0" fmla="*/ 40895 h 245363"/>
              <a:gd name="connsiteX1" fmla="*/ 40895 w 3300538"/>
              <a:gd name="connsiteY1" fmla="*/ 0 h 245363"/>
              <a:gd name="connsiteX2" fmla="*/ 3259643 w 3300538"/>
              <a:gd name="connsiteY2" fmla="*/ 0 h 245363"/>
              <a:gd name="connsiteX3" fmla="*/ 3300538 w 3300538"/>
              <a:gd name="connsiteY3" fmla="*/ 40895 h 245363"/>
              <a:gd name="connsiteX4" fmla="*/ 3300538 w 3300538"/>
              <a:gd name="connsiteY4" fmla="*/ 204468 h 245363"/>
              <a:gd name="connsiteX5" fmla="*/ 3259643 w 3300538"/>
              <a:gd name="connsiteY5" fmla="*/ 245363 h 245363"/>
              <a:gd name="connsiteX6" fmla="*/ 40895 w 3300538"/>
              <a:gd name="connsiteY6" fmla="*/ 245363 h 245363"/>
              <a:gd name="connsiteX7" fmla="*/ 0 w 3300538"/>
              <a:gd name="connsiteY7" fmla="*/ 204468 h 245363"/>
              <a:gd name="connsiteX8" fmla="*/ 0 w 3300538"/>
              <a:gd name="connsiteY8" fmla="*/ 40895 h 24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0538" h="245363">
                <a:moveTo>
                  <a:pt x="0" y="40895"/>
                </a:moveTo>
                <a:cubicBezTo>
                  <a:pt x="0" y="18309"/>
                  <a:pt x="18309" y="0"/>
                  <a:pt x="40895" y="0"/>
                </a:cubicBezTo>
                <a:lnTo>
                  <a:pt x="3259643" y="0"/>
                </a:lnTo>
                <a:cubicBezTo>
                  <a:pt x="3282229" y="0"/>
                  <a:pt x="3300538" y="18309"/>
                  <a:pt x="3300538" y="40895"/>
                </a:cubicBezTo>
                <a:lnTo>
                  <a:pt x="3300538" y="204468"/>
                </a:lnTo>
                <a:cubicBezTo>
                  <a:pt x="3300538" y="227054"/>
                  <a:pt x="3282229" y="245363"/>
                  <a:pt x="3259643" y="245363"/>
                </a:cubicBezTo>
                <a:lnTo>
                  <a:pt x="40895" y="245363"/>
                </a:lnTo>
                <a:cubicBezTo>
                  <a:pt x="18309" y="245363"/>
                  <a:pt x="0" y="227054"/>
                  <a:pt x="0" y="204468"/>
                </a:cubicBezTo>
                <a:lnTo>
                  <a:pt x="0" y="40895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6338" tIns="56338" rIns="56338" bIns="56338" numCol="1" spcCol="1270" anchor="ctr" anchorCtr="0">
            <a:noAutofit/>
          </a:bodyPr>
          <a:lstStyle/>
          <a:p>
            <a:pPr marL="321469" indent="-321469" defTabSz="500063">
              <a:lnSpc>
                <a:spcPct val="150000"/>
              </a:lnSpc>
              <a:spcAft>
                <a:spcPct val="3500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l"/>
              <a:defRPr/>
            </a:pPr>
            <a:r>
              <a:rPr lang="zh-CN" altLang="en-US" sz="2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支持全部关键外观件的检测识别以及跨部件的损伤识别，覆盖更多车险部件及损伤的定损定价</a:t>
            </a:r>
          </a:p>
        </p:txBody>
      </p:sp>
    </p:spTree>
    <p:extLst>
      <p:ext uri="{BB962C8B-B14F-4D97-AF65-F5344CB8AC3E}">
        <p14:creationId xmlns:p14="http://schemas.microsoft.com/office/powerpoint/2010/main" val="706606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ABD2E48-4D96-4BAF-8C0A-40F896F1FCE0}"/>
              </a:ext>
            </a:extLst>
          </p:cNvPr>
          <p:cNvSpPr txBox="1">
            <a:spLocks/>
          </p:cNvSpPr>
          <p:nvPr/>
        </p:nvSpPr>
        <p:spPr>
          <a:xfrm>
            <a:off x="0" y="160988"/>
            <a:ext cx="13716000" cy="650753"/>
          </a:xfrm>
          <a:prstGeom prst="rect">
            <a:avLst/>
          </a:prstGeom>
        </p:spPr>
        <p:txBody>
          <a:bodyPr/>
          <a:lstStyle>
            <a:lvl1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/>
              <a:t>金融领域</a:t>
            </a:r>
            <a:r>
              <a:rPr lang="en-US" altLang="zh-CN"/>
              <a:t>AI</a:t>
            </a:r>
            <a:r>
              <a:rPr lang="zh-CN" altLang="en-US"/>
              <a:t>应用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BE474C-E093-47C9-9E61-BBC3D933A994}"/>
              </a:ext>
            </a:extLst>
          </p:cNvPr>
          <p:cNvSpPr/>
          <p:nvPr/>
        </p:nvSpPr>
        <p:spPr>
          <a:xfrm>
            <a:off x="304514" y="787285"/>
            <a:ext cx="2906013" cy="48281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r>
              <a:rPr lang="zh-CN" altLang="en-US" sz="225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智能质检系统</a:t>
            </a:r>
          </a:p>
        </p:txBody>
      </p:sp>
      <p:sp>
        <p:nvSpPr>
          <p:cNvPr id="10" name="文本框 22">
            <a:extLst>
              <a:ext uri="{FF2B5EF4-FFF2-40B4-BE49-F238E27FC236}">
                <a16:creationId xmlns:a16="http://schemas.microsoft.com/office/drawing/2014/main" id="{9AA4DD54-4E18-4BD6-AF8C-1C67DD8714B6}"/>
              </a:ext>
            </a:extLst>
          </p:cNvPr>
          <p:cNvSpPr txBox="1"/>
          <p:nvPr/>
        </p:nvSpPr>
        <p:spPr>
          <a:xfrm>
            <a:off x="8983375" y="3247192"/>
            <a:ext cx="4544713" cy="310675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6338" tIns="56338" rIns="56338" bIns="56338" numCol="1" spcCol="1270" anchor="t" anchorCtr="0">
            <a:noAutofit/>
          </a:bodyPr>
          <a:lstStyle>
            <a:defPPr>
              <a:defRPr lang="zh-CN"/>
            </a:defPPr>
            <a:lvl1pPr marR="0" lvl="0" indent="0" defTabSz="444500" fontAlgn="auto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schemeClr val="tx2">
                    <a:lumMod val="9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30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双录文件全质检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30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智能全量</a:t>
            </a:r>
            <a:r>
              <a:rPr lang="en-US" altLang="zh-CN" sz="2000" dirty="0">
                <a:solidFill>
                  <a:schemeClr val="bg1"/>
                </a:solidFill>
              </a:rPr>
              <a:t>+</a:t>
            </a:r>
            <a:r>
              <a:rPr lang="zh-CN" altLang="en-US" sz="2000" dirty="0">
                <a:solidFill>
                  <a:schemeClr val="bg1"/>
                </a:solidFill>
              </a:rPr>
              <a:t>人工抽样，杜绝质检盲区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30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统一质检标准</a:t>
            </a:r>
          </a:p>
        </p:txBody>
      </p:sp>
      <p:pic>
        <p:nvPicPr>
          <p:cNvPr id="11" name="图形 105" descr="火箭">
            <a:extLst>
              <a:ext uri="{FF2B5EF4-FFF2-40B4-BE49-F238E27FC236}">
                <a16:creationId xmlns:a16="http://schemas.microsoft.com/office/drawing/2014/main" id="{CD86F760-63A3-40B9-9523-7ACED63770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7186" y="2701060"/>
            <a:ext cx="696189" cy="69618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620D4E7-23F8-4174-A5D6-0DF4EB9CD26A}"/>
              </a:ext>
            </a:extLst>
          </p:cNvPr>
          <p:cNvSpPr/>
          <p:nvPr/>
        </p:nvSpPr>
        <p:spPr>
          <a:xfrm>
            <a:off x="8537311" y="2727820"/>
            <a:ext cx="2482747" cy="519373"/>
          </a:xfrm>
          <a:prstGeom prst="rect">
            <a:avLst/>
          </a:prstGeom>
          <a:noFill/>
        </p:spPr>
        <p:txBody>
          <a:bodyPr wrap="square" lIns="102870" tIns="51435" rIns="102870" bIns="51435">
            <a:spAutoFit/>
          </a:bodyPr>
          <a:lstStyle/>
          <a:p>
            <a:pPr algn="ctr" defTabSz="1028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00" b="1" kern="0" dirty="0">
                <a:ln w="0"/>
                <a:solidFill>
                  <a:srgbClr val="F4CD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技术优势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9E1F242-4BD5-4339-B08F-9DFE705E141E}"/>
              </a:ext>
            </a:extLst>
          </p:cNvPr>
          <p:cNvSpPr/>
          <p:nvPr/>
        </p:nvSpPr>
        <p:spPr>
          <a:xfrm>
            <a:off x="8537311" y="3748287"/>
            <a:ext cx="246394" cy="246394"/>
          </a:xfrm>
          <a:prstGeom prst="ellipse">
            <a:avLst/>
          </a:prstGeom>
          <a:solidFill>
            <a:schemeClr val="bg1">
              <a:lumMod val="20000"/>
              <a:lumOff val="80000"/>
            </a:schemeClr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endParaRPr lang="zh-CN" altLang="en-US" sz="225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46E8CF4-C8A7-4825-859D-6DA40BB7E537}"/>
              </a:ext>
            </a:extLst>
          </p:cNvPr>
          <p:cNvSpPr/>
          <p:nvPr/>
        </p:nvSpPr>
        <p:spPr>
          <a:xfrm>
            <a:off x="8537311" y="4825595"/>
            <a:ext cx="246394" cy="246394"/>
          </a:xfrm>
          <a:prstGeom prst="ellipse">
            <a:avLst/>
          </a:prstGeom>
          <a:solidFill>
            <a:schemeClr val="bg1">
              <a:lumMod val="20000"/>
              <a:lumOff val="80000"/>
            </a:schemeClr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endParaRPr lang="zh-CN" altLang="en-US" sz="225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1CC5D43-0BD4-41BC-BDD5-50D6B37408C3}"/>
              </a:ext>
            </a:extLst>
          </p:cNvPr>
          <p:cNvSpPr/>
          <p:nvPr/>
        </p:nvSpPr>
        <p:spPr>
          <a:xfrm>
            <a:off x="8537311" y="5894427"/>
            <a:ext cx="246394" cy="246394"/>
          </a:xfrm>
          <a:prstGeom prst="ellipse">
            <a:avLst/>
          </a:prstGeom>
          <a:solidFill>
            <a:schemeClr val="bg1">
              <a:lumMod val="20000"/>
              <a:lumOff val="80000"/>
            </a:schemeClr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endParaRPr lang="zh-CN" altLang="en-US" sz="225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E81D132-80CA-4B45-8C14-52F84B6A9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14" y="2621072"/>
            <a:ext cx="7717689" cy="4358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6081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文本框 9"/>
          <p:cNvSpPr/>
          <p:nvPr/>
        </p:nvSpPr>
        <p:spPr>
          <a:xfrm>
            <a:off x="3035300" y="201613"/>
            <a:ext cx="9163050" cy="476250"/>
          </a:xfrm>
          <a:prstGeom prst="rect">
            <a:avLst/>
          </a:prstGeom>
          <a:noFill/>
          <a:ln w="9525">
            <a:noFill/>
          </a:ln>
        </p:spPr>
        <p:txBody>
          <a:bodyPr lIns="107021" tIns="53511" rIns="107021" bIns="53511" anchor="t">
            <a:spAutoFit/>
          </a:bodyPr>
          <a:lstStyle/>
          <a:p>
            <a:pPr algn="ctr" eaLnBrk="0" hangingPunct="0"/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218" name="流程图: 可选过程 61"/>
          <p:cNvPicPr/>
          <p:nvPr/>
        </p:nvPicPr>
        <p:blipFill>
          <a:blip r:embed="rId3"/>
          <a:stretch>
            <a:fillRect/>
          </a:stretch>
        </p:blipFill>
        <p:spPr>
          <a:xfrm>
            <a:off x="8518525" y="7967663"/>
            <a:ext cx="4895850" cy="5857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9" name="流程图: 可选过程 61"/>
          <p:cNvPicPr/>
          <p:nvPr/>
        </p:nvPicPr>
        <p:blipFill>
          <a:blip r:embed="rId3"/>
          <a:stretch>
            <a:fillRect/>
          </a:stretch>
        </p:blipFill>
        <p:spPr>
          <a:xfrm>
            <a:off x="5599113" y="1149350"/>
            <a:ext cx="4165600" cy="582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0" name="流程图: 可选过程 61"/>
          <p:cNvPicPr/>
          <p:nvPr/>
        </p:nvPicPr>
        <p:blipFill>
          <a:blip r:embed="rId3"/>
          <a:stretch>
            <a:fillRect/>
          </a:stretch>
        </p:blipFill>
        <p:spPr>
          <a:xfrm>
            <a:off x="5622925" y="1843088"/>
            <a:ext cx="4141788" cy="5857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1" name="流程图: 可选过程 61"/>
          <p:cNvPicPr/>
          <p:nvPr/>
        </p:nvPicPr>
        <p:blipFill>
          <a:blip r:embed="rId3"/>
          <a:stretch>
            <a:fillRect/>
          </a:stretch>
        </p:blipFill>
        <p:spPr>
          <a:xfrm>
            <a:off x="5632450" y="2692400"/>
            <a:ext cx="4132263" cy="584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2" name="流程图: 可选过程 61"/>
          <p:cNvPicPr/>
          <p:nvPr/>
        </p:nvPicPr>
        <p:blipFill>
          <a:blip r:embed="rId3"/>
          <a:stretch>
            <a:fillRect/>
          </a:stretch>
        </p:blipFill>
        <p:spPr>
          <a:xfrm>
            <a:off x="1946275" y="3538538"/>
            <a:ext cx="2797175" cy="5826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3" name="流程图: 可选过程 61"/>
          <p:cNvPicPr/>
          <p:nvPr/>
        </p:nvPicPr>
        <p:blipFill>
          <a:blip r:embed="rId3"/>
          <a:stretch>
            <a:fillRect/>
          </a:stretch>
        </p:blipFill>
        <p:spPr>
          <a:xfrm>
            <a:off x="7496175" y="3463925"/>
            <a:ext cx="4579938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4" name="流程图: 可选过程 61"/>
          <p:cNvPicPr/>
          <p:nvPr/>
        </p:nvPicPr>
        <p:blipFill>
          <a:blip r:embed="rId3"/>
          <a:stretch>
            <a:fillRect/>
          </a:stretch>
        </p:blipFill>
        <p:spPr>
          <a:xfrm>
            <a:off x="7540625" y="4224338"/>
            <a:ext cx="4579938" cy="5826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5" name="流程图: 可选过程 61"/>
          <p:cNvPicPr/>
          <p:nvPr/>
        </p:nvPicPr>
        <p:blipFill>
          <a:blip r:embed="rId3"/>
          <a:stretch>
            <a:fillRect/>
          </a:stretch>
        </p:blipFill>
        <p:spPr>
          <a:xfrm>
            <a:off x="7540625" y="4956175"/>
            <a:ext cx="4535488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6" name="流程图: 可选过程 61"/>
          <p:cNvPicPr/>
          <p:nvPr/>
        </p:nvPicPr>
        <p:blipFill>
          <a:blip r:embed="rId3"/>
          <a:stretch>
            <a:fillRect/>
          </a:stretch>
        </p:blipFill>
        <p:spPr>
          <a:xfrm>
            <a:off x="1770063" y="7523163"/>
            <a:ext cx="4705350" cy="5826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7" name="流程图: 可选过程 61"/>
          <p:cNvPicPr/>
          <p:nvPr/>
        </p:nvPicPr>
        <p:blipFill>
          <a:blip r:embed="rId3"/>
          <a:stretch>
            <a:fillRect/>
          </a:stretch>
        </p:blipFill>
        <p:spPr>
          <a:xfrm>
            <a:off x="1824038" y="6611938"/>
            <a:ext cx="4579937" cy="5857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8" name="矩形 121"/>
          <p:cNvSpPr/>
          <p:nvPr/>
        </p:nvSpPr>
        <p:spPr>
          <a:xfrm>
            <a:off x="57150" y="354013"/>
            <a:ext cx="3908425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财付通技术演进历程</a:t>
            </a:r>
          </a:p>
        </p:txBody>
      </p:sp>
      <p:sp>
        <p:nvSpPr>
          <p:cNvPr id="9229" name="椭圆形标注 47"/>
          <p:cNvSpPr/>
          <p:nvPr/>
        </p:nvSpPr>
        <p:spPr>
          <a:xfrm rot="4457747">
            <a:off x="4816475" y="3471863"/>
            <a:ext cx="639763" cy="636587"/>
          </a:xfrm>
          <a:prstGeom prst="wedgeEllipseCallout">
            <a:avLst>
              <a:gd name="adj1" fmla="val -19639"/>
              <a:gd name="adj2" fmla="val 64921"/>
            </a:avLst>
          </a:prstGeom>
          <a:solidFill>
            <a:srgbClr val="00B0F0"/>
          </a:solidFill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直接连接符 48"/>
          <p:cNvSpPr>
            <a:spLocks noChangeShapeType="1"/>
          </p:cNvSpPr>
          <p:nvPr/>
        </p:nvSpPr>
        <p:spPr bwMode="auto">
          <a:xfrm>
            <a:off x="7016750" y="7927975"/>
            <a:ext cx="844550" cy="3175"/>
          </a:xfrm>
          <a:prstGeom prst="line">
            <a:avLst/>
          </a:prstGeom>
          <a:noFill/>
          <a:ln w="38100" cmpd="sng">
            <a:solidFill>
              <a:srgbClr val="00B0F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42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直接连接符 49"/>
          <p:cNvSpPr>
            <a:spLocks noChangeShapeType="1"/>
          </p:cNvSpPr>
          <p:nvPr/>
        </p:nvSpPr>
        <p:spPr bwMode="auto">
          <a:xfrm flipV="1">
            <a:off x="6821488" y="3935413"/>
            <a:ext cx="1588" cy="3492500"/>
          </a:xfrm>
          <a:prstGeom prst="line">
            <a:avLst/>
          </a:prstGeom>
          <a:noFill/>
          <a:ln w="44450" cmpd="sng">
            <a:solidFill>
              <a:srgbClr val="00B0F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42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232" name="Group 9"/>
          <p:cNvGrpSpPr/>
          <p:nvPr/>
        </p:nvGrpSpPr>
        <p:grpSpPr>
          <a:xfrm>
            <a:off x="6413500" y="4157663"/>
            <a:ext cx="1212850" cy="660400"/>
            <a:chOff x="-28779" y="0"/>
            <a:chExt cx="1110116" cy="614092"/>
          </a:xfrm>
        </p:grpSpPr>
        <p:sp>
          <p:nvSpPr>
            <p:cNvPr id="9233" name="椭圆形标注 55"/>
            <p:cNvSpPr/>
            <p:nvPr/>
          </p:nvSpPr>
          <p:spPr>
            <a:xfrm rot="-6697672">
              <a:off x="99549" y="280"/>
              <a:ext cx="614092" cy="613532"/>
            </a:xfrm>
            <a:prstGeom prst="wedgeEllipseCallout">
              <a:avLst>
                <a:gd name="adj1" fmla="val -20000"/>
                <a:gd name="adj2" fmla="val 65000"/>
              </a:avLst>
            </a:prstGeom>
            <a:solidFill>
              <a:srgbClr val="00B0F0"/>
            </a:solidFill>
            <a:ln w="25400" cap="flat" cmpd="sng">
              <a:solidFill>
                <a:srgbClr val="00B0F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lang="zh-CN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34" name="TextBox 25"/>
            <p:cNvSpPr/>
            <p:nvPr/>
          </p:nvSpPr>
          <p:spPr>
            <a:xfrm>
              <a:off x="-28779" y="122152"/>
              <a:ext cx="1110116" cy="3708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Calibri" panose="020F0502020204030204" pitchFamily="34" charset="0"/>
                </a:rPr>
                <a:t>2012.8</a:t>
              </a:r>
            </a:p>
          </p:txBody>
        </p:sp>
      </p:grpSp>
      <p:grpSp>
        <p:nvGrpSpPr>
          <p:cNvPr id="9235" name="Group 12"/>
          <p:cNvGrpSpPr/>
          <p:nvPr/>
        </p:nvGrpSpPr>
        <p:grpSpPr>
          <a:xfrm rot="10800000">
            <a:off x="6359525" y="5700713"/>
            <a:ext cx="1149350" cy="658812"/>
            <a:chOff x="-232310" y="1"/>
            <a:chExt cx="1150689" cy="614092"/>
          </a:xfrm>
        </p:grpSpPr>
        <p:sp>
          <p:nvSpPr>
            <p:cNvPr id="9236" name="椭圆形标注 58"/>
            <p:cNvSpPr/>
            <p:nvPr/>
          </p:nvSpPr>
          <p:spPr>
            <a:xfrm rot="-6697672">
              <a:off x="170195" y="-62"/>
              <a:ext cx="614092" cy="614217"/>
            </a:xfrm>
            <a:prstGeom prst="wedgeEllipseCallout">
              <a:avLst>
                <a:gd name="adj1" fmla="val -19981"/>
                <a:gd name="adj2" fmla="val 64995"/>
              </a:avLst>
            </a:prstGeom>
            <a:solidFill>
              <a:srgbClr val="00B0F0"/>
            </a:solidFill>
            <a:ln w="25400" cap="flat" cmpd="sng">
              <a:solidFill>
                <a:srgbClr val="00B0F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lang="zh-CN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37" name="TextBox 59"/>
            <p:cNvSpPr/>
            <p:nvPr/>
          </p:nvSpPr>
          <p:spPr>
            <a:xfrm rot="10800000">
              <a:off x="-232310" y="69386"/>
              <a:ext cx="1150689" cy="37153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Calibri" panose="020F0502020204030204" pitchFamily="34" charset="0"/>
                </a:rPr>
                <a:t>2010.4</a:t>
              </a:r>
            </a:p>
          </p:txBody>
        </p:sp>
      </p:grpSp>
      <p:sp>
        <p:nvSpPr>
          <p:cNvPr id="9238" name="椭圆形标注 64"/>
          <p:cNvSpPr/>
          <p:nvPr/>
        </p:nvSpPr>
        <p:spPr>
          <a:xfrm rot="-6697672">
            <a:off x="6518275" y="4940300"/>
            <a:ext cx="657225" cy="609600"/>
          </a:xfrm>
          <a:prstGeom prst="wedgeEllipseCallout">
            <a:avLst>
              <a:gd name="adj1" fmla="val -20000"/>
              <a:gd name="adj2" fmla="val 65000"/>
            </a:avLst>
          </a:prstGeom>
          <a:solidFill>
            <a:srgbClr val="00B0F0"/>
          </a:solidFill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39" name="TextBox 65"/>
          <p:cNvSpPr/>
          <p:nvPr/>
        </p:nvSpPr>
        <p:spPr>
          <a:xfrm>
            <a:off x="6346825" y="5067300"/>
            <a:ext cx="1230313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2011.5</a:t>
            </a:r>
          </a:p>
        </p:txBody>
      </p:sp>
      <p:grpSp>
        <p:nvGrpSpPr>
          <p:cNvPr id="9240" name="Group 19"/>
          <p:cNvGrpSpPr/>
          <p:nvPr/>
        </p:nvGrpSpPr>
        <p:grpSpPr>
          <a:xfrm rot="10800000">
            <a:off x="6324600" y="6515100"/>
            <a:ext cx="1146175" cy="681038"/>
            <a:chOff x="-220123" y="0"/>
            <a:chExt cx="1115963" cy="614092"/>
          </a:xfrm>
        </p:grpSpPr>
        <p:sp>
          <p:nvSpPr>
            <p:cNvPr id="9241" name="椭圆形标注 67"/>
            <p:cNvSpPr/>
            <p:nvPr/>
          </p:nvSpPr>
          <p:spPr>
            <a:xfrm rot="-6697672">
              <a:off x="129517" y="-464"/>
              <a:ext cx="614092" cy="615020"/>
            </a:xfrm>
            <a:prstGeom prst="wedgeEllipseCallout">
              <a:avLst>
                <a:gd name="adj1" fmla="val -19894"/>
                <a:gd name="adj2" fmla="val 64977"/>
              </a:avLst>
            </a:prstGeom>
            <a:solidFill>
              <a:srgbClr val="00B0F0"/>
            </a:solidFill>
            <a:ln w="25400" cap="flat" cmpd="sng">
              <a:solidFill>
                <a:srgbClr val="00B0F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lang="zh-CN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42" name="TextBox 40"/>
            <p:cNvSpPr/>
            <p:nvPr/>
          </p:nvSpPr>
          <p:spPr>
            <a:xfrm rot="10800000">
              <a:off x="-220123" y="115464"/>
              <a:ext cx="1115963" cy="35941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Calibri" panose="020F0502020204030204" pitchFamily="34" charset="0"/>
                </a:rPr>
                <a:t>2009.4</a:t>
              </a:r>
            </a:p>
          </p:txBody>
        </p:sp>
      </p:grpSp>
      <p:grpSp>
        <p:nvGrpSpPr>
          <p:cNvPr id="9243" name="Group 22"/>
          <p:cNvGrpSpPr/>
          <p:nvPr/>
        </p:nvGrpSpPr>
        <p:grpSpPr>
          <a:xfrm rot="10800000">
            <a:off x="6286500" y="7454900"/>
            <a:ext cx="1408113" cy="609600"/>
            <a:chOff x="-432503" y="0"/>
            <a:chExt cx="1536247" cy="614092"/>
          </a:xfrm>
        </p:grpSpPr>
        <p:sp>
          <p:nvSpPr>
            <p:cNvPr id="9244" name="椭圆形标注 70"/>
            <p:cNvSpPr/>
            <p:nvPr/>
          </p:nvSpPr>
          <p:spPr>
            <a:xfrm rot="-6697672">
              <a:off x="214481" y="0"/>
              <a:ext cx="614092" cy="614092"/>
            </a:xfrm>
            <a:prstGeom prst="wedgeEllipseCallout">
              <a:avLst>
                <a:gd name="adj1" fmla="val -20000"/>
                <a:gd name="adj2" fmla="val 65000"/>
              </a:avLst>
            </a:prstGeom>
            <a:solidFill>
              <a:srgbClr val="00B0F0"/>
            </a:solidFill>
            <a:ln w="25400" cap="flat" cmpd="sng">
              <a:solidFill>
                <a:srgbClr val="00B0F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lang="zh-CN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45" name="TextBox 44"/>
            <p:cNvSpPr/>
            <p:nvPr/>
          </p:nvSpPr>
          <p:spPr>
            <a:xfrm rot="10800000">
              <a:off x="-432503" y="48581"/>
              <a:ext cx="1536247" cy="4021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2006.12</a:t>
              </a:r>
            </a:p>
          </p:txBody>
        </p:sp>
      </p:grpSp>
      <p:sp>
        <p:nvSpPr>
          <p:cNvPr id="36" name="直接连接符 72"/>
          <p:cNvSpPr>
            <a:spLocks noChangeShapeType="1"/>
          </p:cNvSpPr>
          <p:nvPr/>
        </p:nvSpPr>
        <p:spPr bwMode="auto">
          <a:xfrm>
            <a:off x="5005388" y="3767138"/>
            <a:ext cx="1503363" cy="0"/>
          </a:xfrm>
          <a:prstGeom prst="line">
            <a:avLst/>
          </a:prstGeom>
          <a:noFill/>
          <a:ln w="47625" cmpd="sng">
            <a:solidFill>
              <a:srgbClr val="00B0F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42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47" name="TextBox 73"/>
          <p:cNvSpPr/>
          <p:nvPr/>
        </p:nvSpPr>
        <p:spPr>
          <a:xfrm>
            <a:off x="4627563" y="3611563"/>
            <a:ext cx="1570037" cy="3984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2013.12</a:t>
            </a:r>
          </a:p>
        </p:txBody>
      </p:sp>
      <p:sp>
        <p:nvSpPr>
          <p:cNvPr id="9248" name="TextBox 75"/>
          <p:cNvSpPr/>
          <p:nvPr/>
        </p:nvSpPr>
        <p:spPr>
          <a:xfrm>
            <a:off x="8613775" y="8054975"/>
            <a:ext cx="49276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财付通在线支付平台正式对外发布</a:t>
            </a:r>
          </a:p>
        </p:txBody>
      </p:sp>
      <p:grpSp>
        <p:nvGrpSpPr>
          <p:cNvPr id="9249" name="Group 28"/>
          <p:cNvGrpSpPr/>
          <p:nvPr/>
        </p:nvGrpSpPr>
        <p:grpSpPr>
          <a:xfrm>
            <a:off x="7429500" y="7412038"/>
            <a:ext cx="1366838" cy="993775"/>
            <a:chOff x="0" y="0"/>
            <a:chExt cx="1046784" cy="706186"/>
          </a:xfrm>
        </p:grpSpPr>
        <p:sp>
          <p:nvSpPr>
            <p:cNvPr id="9250" name="椭圆形标注 77"/>
            <p:cNvSpPr/>
            <p:nvPr/>
          </p:nvSpPr>
          <p:spPr>
            <a:xfrm rot="-5687692">
              <a:off x="126073" y="138901"/>
              <a:ext cx="566537" cy="568015"/>
            </a:xfrm>
            <a:prstGeom prst="wedgeEllipseCallout">
              <a:avLst>
                <a:gd name="adj1" fmla="val -19815"/>
                <a:gd name="adj2" fmla="val 64958"/>
              </a:avLst>
            </a:prstGeom>
            <a:solidFill>
              <a:srgbClr val="FFC000"/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51" name="椭圆形标注 78"/>
            <p:cNvSpPr/>
            <p:nvPr/>
          </p:nvSpPr>
          <p:spPr>
            <a:xfrm rot="-4708163">
              <a:off x="147534" y="22"/>
              <a:ext cx="233280" cy="233236"/>
            </a:xfrm>
            <a:prstGeom prst="wedgeEllipseCallout">
              <a:avLst>
                <a:gd name="adj1" fmla="val -20000"/>
                <a:gd name="adj2" fmla="val 65000"/>
              </a:avLst>
            </a:prstGeom>
            <a:solidFill>
              <a:srgbClr val="FFC000"/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52" name="椭圆形标注 79"/>
            <p:cNvSpPr/>
            <p:nvPr/>
          </p:nvSpPr>
          <p:spPr>
            <a:xfrm rot="-6697672">
              <a:off x="-20" y="499896"/>
              <a:ext cx="204715" cy="204675"/>
            </a:xfrm>
            <a:prstGeom prst="wedgeEllipseCallout">
              <a:avLst>
                <a:gd name="adj1" fmla="val -20000"/>
                <a:gd name="adj2" fmla="val 65000"/>
              </a:avLst>
            </a:prstGeom>
            <a:solidFill>
              <a:srgbClr val="FFC000"/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53" name="TextBox 74"/>
            <p:cNvSpPr/>
            <p:nvPr/>
          </p:nvSpPr>
          <p:spPr>
            <a:xfrm>
              <a:off x="66378" y="295082"/>
              <a:ext cx="980406" cy="28355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2005.9</a:t>
              </a:r>
            </a:p>
          </p:txBody>
        </p:sp>
      </p:grpSp>
      <p:sp>
        <p:nvSpPr>
          <p:cNvPr id="9254" name="椭圆 81"/>
          <p:cNvSpPr/>
          <p:nvPr/>
        </p:nvSpPr>
        <p:spPr>
          <a:xfrm>
            <a:off x="3352800" y="8131175"/>
            <a:ext cx="215900" cy="238125"/>
          </a:xfrm>
          <a:prstGeom prst="ellipse">
            <a:avLst/>
          </a:prstGeom>
          <a:solidFill>
            <a:srgbClr val="2D5D97"/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55" name="椭圆 82"/>
          <p:cNvSpPr/>
          <p:nvPr/>
        </p:nvSpPr>
        <p:spPr>
          <a:xfrm>
            <a:off x="4292600" y="8232775"/>
            <a:ext cx="215900" cy="234950"/>
          </a:xfrm>
          <a:prstGeom prst="ellipse">
            <a:avLst/>
          </a:prstGeom>
          <a:solidFill>
            <a:srgbClr val="2D5D97"/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56" name="流程图: 可选过程 61"/>
          <p:cNvSpPr/>
          <p:nvPr/>
        </p:nvSpPr>
        <p:spPr>
          <a:xfrm>
            <a:off x="1946275" y="7570788"/>
            <a:ext cx="4381500" cy="423862"/>
          </a:xfrm>
          <a:prstGeom prst="flowChartAlternateProcess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首家通过信息安全测评认证</a:t>
            </a:r>
          </a:p>
        </p:txBody>
      </p:sp>
      <p:sp>
        <p:nvSpPr>
          <p:cNvPr id="9257" name="流程图: 可选过程 61"/>
          <p:cNvSpPr/>
          <p:nvPr/>
        </p:nvSpPr>
        <p:spPr>
          <a:xfrm>
            <a:off x="1897063" y="3578225"/>
            <a:ext cx="2846387" cy="425450"/>
          </a:xfrm>
          <a:prstGeom prst="flowChartAlternateProcess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微信支付重构</a:t>
            </a:r>
          </a:p>
        </p:txBody>
      </p:sp>
      <p:pic>
        <p:nvPicPr>
          <p:cNvPr id="9258" name="流程图: 可选过程 61"/>
          <p:cNvPicPr/>
          <p:nvPr/>
        </p:nvPicPr>
        <p:blipFill>
          <a:blip r:embed="rId3"/>
          <a:stretch>
            <a:fillRect/>
          </a:stretch>
        </p:blipFill>
        <p:spPr>
          <a:xfrm>
            <a:off x="1824038" y="5767388"/>
            <a:ext cx="4481512" cy="5826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59" name="Text Box 50"/>
          <p:cNvSpPr/>
          <p:nvPr/>
        </p:nvSpPr>
        <p:spPr>
          <a:xfrm>
            <a:off x="1843088" y="5868988"/>
            <a:ext cx="4344987" cy="385762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财付通</a:t>
            </a:r>
            <a:r>
              <a:rPr lang="en-US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3.0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架构发布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60" name="流程图: 可选过程 61"/>
          <p:cNvSpPr/>
          <p:nvPr/>
        </p:nvSpPr>
        <p:spPr>
          <a:xfrm>
            <a:off x="7377113" y="4987925"/>
            <a:ext cx="4699000" cy="425450"/>
          </a:xfrm>
          <a:prstGeom prst="flowChartAlternateProcess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获得央行</a:t>
            </a:r>
            <a:r>
              <a:rPr lang="en-US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支付业务许可证</a:t>
            </a:r>
            <a:r>
              <a:rPr lang="en-US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61" name="流程图: 可选过程 61"/>
          <p:cNvSpPr/>
          <p:nvPr/>
        </p:nvSpPr>
        <p:spPr>
          <a:xfrm>
            <a:off x="7377113" y="4267200"/>
            <a:ext cx="4440237" cy="423863"/>
          </a:xfrm>
          <a:prstGeom prst="flowChartAlternateProcess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订单分布式发布</a:t>
            </a:r>
          </a:p>
        </p:txBody>
      </p:sp>
      <p:sp>
        <p:nvSpPr>
          <p:cNvPr id="9262" name="流程图: 可选过程 61"/>
          <p:cNvSpPr/>
          <p:nvPr/>
        </p:nvSpPr>
        <p:spPr>
          <a:xfrm>
            <a:off x="7615238" y="3536950"/>
            <a:ext cx="4460875" cy="425450"/>
          </a:xfrm>
          <a:prstGeom prst="flowChartAlternateProcess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微信支付发布</a:t>
            </a:r>
          </a:p>
        </p:txBody>
      </p:sp>
      <p:sp>
        <p:nvSpPr>
          <p:cNvPr id="9263" name="流程图: 可选过程 61"/>
          <p:cNvSpPr/>
          <p:nvPr/>
        </p:nvSpPr>
        <p:spPr>
          <a:xfrm>
            <a:off x="5810250" y="2765425"/>
            <a:ext cx="3551238" cy="425450"/>
          </a:xfrm>
          <a:prstGeom prst="flowChartAlternateProcess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手Q支付</a:t>
            </a:r>
          </a:p>
        </p:txBody>
      </p:sp>
      <p:sp>
        <p:nvSpPr>
          <p:cNvPr id="9264" name="流程图: 可选过程 61"/>
          <p:cNvSpPr/>
          <p:nvPr/>
        </p:nvSpPr>
        <p:spPr>
          <a:xfrm>
            <a:off x="5810250" y="1892300"/>
            <a:ext cx="4062413" cy="425450"/>
          </a:xfrm>
          <a:prstGeom prst="flowChartAlternateProcess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化、十万并发能力</a:t>
            </a:r>
          </a:p>
        </p:txBody>
      </p:sp>
      <p:sp>
        <p:nvSpPr>
          <p:cNvPr id="9265" name="Text Box 70"/>
          <p:cNvSpPr/>
          <p:nvPr/>
        </p:nvSpPr>
        <p:spPr>
          <a:xfrm>
            <a:off x="1843088" y="6699250"/>
            <a:ext cx="4465637" cy="3857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子账户发布</a:t>
            </a:r>
          </a:p>
        </p:txBody>
      </p:sp>
      <p:sp>
        <p:nvSpPr>
          <p:cNvPr id="63" name="直接连接符 72"/>
          <p:cNvSpPr>
            <a:spLocks noChangeShapeType="1"/>
          </p:cNvSpPr>
          <p:nvPr/>
        </p:nvSpPr>
        <p:spPr bwMode="auto">
          <a:xfrm rot="5400000">
            <a:off x="4256088" y="2595563"/>
            <a:ext cx="1727200" cy="0"/>
          </a:xfrm>
          <a:prstGeom prst="line">
            <a:avLst/>
          </a:prstGeom>
          <a:noFill/>
          <a:ln w="47625" cmpd="sng">
            <a:solidFill>
              <a:srgbClr val="00B0F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42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267" name="Group 9"/>
          <p:cNvGrpSpPr/>
          <p:nvPr/>
        </p:nvGrpSpPr>
        <p:grpSpPr>
          <a:xfrm>
            <a:off x="4530725" y="2684463"/>
            <a:ext cx="1566863" cy="661987"/>
            <a:chOff x="-176577" y="0"/>
            <a:chExt cx="1573003" cy="614092"/>
          </a:xfrm>
        </p:grpSpPr>
        <p:sp>
          <p:nvSpPr>
            <p:cNvPr id="9268" name="椭圆形标注 55"/>
            <p:cNvSpPr/>
            <p:nvPr/>
          </p:nvSpPr>
          <p:spPr>
            <a:xfrm rot="-6697672">
              <a:off x="99549" y="280"/>
              <a:ext cx="614092" cy="613532"/>
            </a:xfrm>
            <a:prstGeom prst="wedgeEllipseCallout">
              <a:avLst>
                <a:gd name="adj1" fmla="val -20000"/>
                <a:gd name="adj2" fmla="val 65000"/>
              </a:avLst>
            </a:prstGeom>
            <a:solidFill>
              <a:srgbClr val="00B0F0"/>
            </a:solidFill>
            <a:ln w="25400" cap="flat" cmpd="sng">
              <a:solidFill>
                <a:srgbClr val="00B0F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lang="zh-CN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69" name="TextBox 25"/>
            <p:cNvSpPr/>
            <p:nvPr/>
          </p:nvSpPr>
          <p:spPr>
            <a:xfrm>
              <a:off x="-176577" y="105096"/>
              <a:ext cx="1573003" cy="36975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Calibri" panose="020F0502020204030204" pitchFamily="34" charset="0"/>
                </a:rPr>
                <a:t>2014.10</a:t>
              </a:r>
            </a:p>
          </p:txBody>
        </p:sp>
      </p:grpSp>
      <p:sp>
        <p:nvSpPr>
          <p:cNvPr id="9270" name="流程图: 可选过程 61"/>
          <p:cNvSpPr/>
          <p:nvPr/>
        </p:nvSpPr>
        <p:spPr>
          <a:xfrm>
            <a:off x="5775325" y="1211263"/>
            <a:ext cx="3771900" cy="425450"/>
          </a:xfrm>
          <a:prstGeom prst="flowChartAlternateProcess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两地四中心、账户跨城</a:t>
            </a:r>
          </a:p>
        </p:txBody>
      </p:sp>
      <p:sp>
        <p:nvSpPr>
          <p:cNvPr id="65" name="直接连接符 72"/>
          <p:cNvSpPr>
            <a:spLocks noChangeShapeType="1"/>
          </p:cNvSpPr>
          <p:nvPr/>
        </p:nvSpPr>
        <p:spPr bwMode="auto">
          <a:xfrm rot="6300000">
            <a:off x="5076031" y="1092994"/>
            <a:ext cx="349250" cy="17463"/>
          </a:xfrm>
          <a:prstGeom prst="line">
            <a:avLst/>
          </a:prstGeom>
          <a:noFill/>
          <a:ln w="47625" cmpd="sng">
            <a:solidFill>
              <a:srgbClr val="00B0F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42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72" name="椭圆形标注 47"/>
          <p:cNvSpPr/>
          <p:nvPr/>
        </p:nvSpPr>
        <p:spPr>
          <a:xfrm rot="-6342254">
            <a:off x="4975225" y="220663"/>
            <a:ext cx="776288" cy="717550"/>
          </a:xfrm>
          <a:prstGeom prst="wedgeEllipseCallout">
            <a:avLst>
              <a:gd name="adj1" fmla="val -19639"/>
              <a:gd name="adj2" fmla="val 64921"/>
            </a:avLst>
          </a:prstGeom>
          <a:solidFill>
            <a:srgbClr val="00B050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73" name="TextBox 28"/>
          <p:cNvSpPr/>
          <p:nvPr/>
        </p:nvSpPr>
        <p:spPr>
          <a:xfrm>
            <a:off x="4802188" y="415925"/>
            <a:ext cx="1343025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2017.12</a:t>
            </a:r>
          </a:p>
        </p:txBody>
      </p:sp>
      <p:grpSp>
        <p:nvGrpSpPr>
          <p:cNvPr id="9274" name="Group 9"/>
          <p:cNvGrpSpPr/>
          <p:nvPr/>
        </p:nvGrpSpPr>
        <p:grpSpPr>
          <a:xfrm>
            <a:off x="6391275" y="3425825"/>
            <a:ext cx="1212850" cy="660400"/>
            <a:chOff x="-28779" y="0"/>
            <a:chExt cx="1110116" cy="614092"/>
          </a:xfrm>
        </p:grpSpPr>
        <p:sp>
          <p:nvSpPr>
            <p:cNvPr id="9275" name="椭圆形标注 55"/>
            <p:cNvSpPr/>
            <p:nvPr/>
          </p:nvSpPr>
          <p:spPr>
            <a:xfrm rot="-6697672">
              <a:off x="99549" y="280"/>
              <a:ext cx="614092" cy="613532"/>
            </a:xfrm>
            <a:prstGeom prst="wedgeEllipseCallout">
              <a:avLst>
                <a:gd name="adj1" fmla="val -20000"/>
                <a:gd name="adj2" fmla="val 65000"/>
              </a:avLst>
            </a:prstGeom>
            <a:solidFill>
              <a:srgbClr val="00B0F0"/>
            </a:solidFill>
            <a:ln w="25400" cap="flat" cmpd="sng">
              <a:solidFill>
                <a:srgbClr val="00B0F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lang="zh-CN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76" name="TextBox 25"/>
            <p:cNvSpPr/>
            <p:nvPr/>
          </p:nvSpPr>
          <p:spPr>
            <a:xfrm>
              <a:off x="-28779" y="122152"/>
              <a:ext cx="1110116" cy="3708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Calibri" panose="020F0502020204030204" pitchFamily="34" charset="0"/>
                </a:rPr>
                <a:t>2013.8</a:t>
              </a:r>
            </a:p>
          </p:txBody>
        </p:sp>
      </p:grpSp>
      <p:grpSp>
        <p:nvGrpSpPr>
          <p:cNvPr id="9277" name="Group 9"/>
          <p:cNvGrpSpPr/>
          <p:nvPr/>
        </p:nvGrpSpPr>
        <p:grpSpPr>
          <a:xfrm>
            <a:off x="4541838" y="1873250"/>
            <a:ext cx="1566862" cy="661988"/>
            <a:chOff x="-176577" y="0"/>
            <a:chExt cx="1573003" cy="614092"/>
          </a:xfrm>
        </p:grpSpPr>
        <p:sp>
          <p:nvSpPr>
            <p:cNvPr id="9278" name="椭圆形标注 55"/>
            <p:cNvSpPr/>
            <p:nvPr/>
          </p:nvSpPr>
          <p:spPr>
            <a:xfrm rot="-6697672">
              <a:off x="99549" y="280"/>
              <a:ext cx="614092" cy="613532"/>
            </a:xfrm>
            <a:prstGeom prst="wedgeEllipseCallout">
              <a:avLst>
                <a:gd name="adj1" fmla="val -20000"/>
                <a:gd name="adj2" fmla="val 65000"/>
              </a:avLst>
            </a:prstGeom>
            <a:solidFill>
              <a:srgbClr val="00B0F0"/>
            </a:solidFill>
            <a:ln w="25400" cap="flat" cmpd="sng">
              <a:solidFill>
                <a:srgbClr val="00B0F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lang="zh-CN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79" name="TextBox 25"/>
            <p:cNvSpPr/>
            <p:nvPr/>
          </p:nvSpPr>
          <p:spPr>
            <a:xfrm>
              <a:off x="-176577" y="105096"/>
              <a:ext cx="1573003" cy="36975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Calibri" panose="020F0502020204030204" pitchFamily="34" charset="0"/>
                </a:rPr>
                <a:t>2015.11</a:t>
              </a:r>
            </a:p>
          </p:txBody>
        </p:sp>
      </p:grpSp>
      <p:grpSp>
        <p:nvGrpSpPr>
          <p:cNvPr id="9280" name="Group 9"/>
          <p:cNvGrpSpPr/>
          <p:nvPr/>
        </p:nvGrpSpPr>
        <p:grpSpPr>
          <a:xfrm>
            <a:off x="4537075" y="1092200"/>
            <a:ext cx="1565275" cy="661988"/>
            <a:chOff x="-176577" y="0"/>
            <a:chExt cx="1573003" cy="614092"/>
          </a:xfrm>
        </p:grpSpPr>
        <p:sp>
          <p:nvSpPr>
            <p:cNvPr id="9281" name="椭圆形标注 55"/>
            <p:cNvSpPr/>
            <p:nvPr/>
          </p:nvSpPr>
          <p:spPr>
            <a:xfrm rot="-6697672">
              <a:off x="99549" y="280"/>
              <a:ext cx="614092" cy="613532"/>
            </a:xfrm>
            <a:prstGeom prst="wedgeEllipseCallout">
              <a:avLst>
                <a:gd name="adj1" fmla="val -20000"/>
                <a:gd name="adj2" fmla="val 65000"/>
              </a:avLst>
            </a:prstGeom>
            <a:solidFill>
              <a:srgbClr val="00B0F0"/>
            </a:solidFill>
            <a:ln w="25400" cap="flat" cmpd="sng">
              <a:solidFill>
                <a:srgbClr val="00B0F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lang="zh-CN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82" name="TextBox 25"/>
            <p:cNvSpPr/>
            <p:nvPr/>
          </p:nvSpPr>
          <p:spPr>
            <a:xfrm>
              <a:off x="-176577" y="105096"/>
              <a:ext cx="1573003" cy="36975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Calibri" panose="020F0502020204030204" pitchFamily="34" charset="0"/>
                </a:rPr>
                <a:t>2016.12</a:t>
              </a:r>
            </a:p>
          </p:txBody>
        </p:sp>
      </p:grpSp>
      <p:pic>
        <p:nvPicPr>
          <p:cNvPr id="9283" name="流程图: 可选过程 61"/>
          <p:cNvPicPr/>
          <p:nvPr/>
        </p:nvPicPr>
        <p:blipFill>
          <a:blip r:embed="rId3"/>
          <a:stretch>
            <a:fillRect/>
          </a:stretch>
        </p:blipFill>
        <p:spPr>
          <a:xfrm>
            <a:off x="5857875" y="285750"/>
            <a:ext cx="4165600" cy="5826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84" name="流程图: 可选过程 61"/>
          <p:cNvSpPr/>
          <p:nvPr/>
        </p:nvSpPr>
        <p:spPr>
          <a:xfrm>
            <a:off x="6035675" y="347663"/>
            <a:ext cx="3770313" cy="425450"/>
          </a:xfrm>
          <a:prstGeom prst="flowChartAlternateProcess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两地十二中心、稳如磐石</a:t>
            </a:r>
          </a:p>
        </p:txBody>
      </p:sp>
    </p:spTree>
    <p:extLst>
      <p:ext uri="{BB962C8B-B14F-4D97-AF65-F5344CB8AC3E}">
        <p14:creationId xmlns:p14="http://schemas.microsoft.com/office/powerpoint/2010/main" val="2585326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>
            <a:extLst>
              <a:ext uri="{FF2B5EF4-FFF2-40B4-BE49-F238E27FC236}">
                <a16:creationId xmlns:a16="http://schemas.microsoft.com/office/drawing/2014/main" id="{CC5BA443-8054-40AD-A07A-B70B44C4C9B3}"/>
              </a:ext>
            </a:extLst>
          </p:cNvPr>
          <p:cNvSpPr/>
          <p:nvPr/>
        </p:nvSpPr>
        <p:spPr>
          <a:xfrm>
            <a:off x="963382" y="4754903"/>
            <a:ext cx="5551714" cy="3233057"/>
          </a:xfrm>
          <a:prstGeom prst="rect">
            <a:avLst/>
          </a:prstGeom>
          <a:ln w="12700" cmpd="sng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endParaRPr lang="zh-CN" altLang="en-US" sz="225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078EF189-7053-47C6-80FD-606321C9AD35}"/>
              </a:ext>
            </a:extLst>
          </p:cNvPr>
          <p:cNvSpPr txBox="1">
            <a:spLocks/>
          </p:cNvSpPr>
          <p:nvPr/>
        </p:nvSpPr>
        <p:spPr>
          <a:xfrm>
            <a:off x="0" y="160988"/>
            <a:ext cx="13716000" cy="650753"/>
          </a:xfrm>
          <a:prstGeom prst="rect">
            <a:avLst/>
          </a:prstGeom>
        </p:spPr>
        <p:txBody>
          <a:bodyPr/>
          <a:lstStyle>
            <a:lvl1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/>
              <a:t>公司整体研发投入一览</a:t>
            </a:r>
            <a:endParaRPr lang="zh-CN" altLang="en-US" dirty="0"/>
          </a:p>
        </p:txBody>
      </p:sp>
      <p:pic>
        <p:nvPicPr>
          <p:cNvPr id="72" name="Picture 2">
            <a:extLst>
              <a:ext uri="{FF2B5EF4-FFF2-40B4-BE49-F238E27FC236}">
                <a16:creationId xmlns:a16="http://schemas.microsoft.com/office/drawing/2014/main" id="{1BA92ACC-03D1-4562-9D80-57B36F339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461" y="8916831"/>
            <a:ext cx="7349133" cy="1650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3" name="图表 72">
            <a:extLst>
              <a:ext uri="{FF2B5EF4-FFF2-40B4-BE49-F238E27FC236}">
                <a16:creationId xmlns:a16="http://schemas.microsoft.com/office/drawing/2014/main" id="{33B0DB19-5C6D-4788-9345-AA39060C56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5204822"/>
              </p:ext>
            </p:extLst>
          </p:nvPr>
        </p:nvGraphicFramePr>
        <p:xfrm>
          <a:off x="2286000" y="1237455"/>
          <a:ext cx="9144000" cy="3321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4" name="TextBox 3">
            <a:extLst>
              <a:ext uri="{FF2B5EF4-FFF2-40B4-BE49-F238E27FC236}">
                <a16:creationId xmlns:a16="http://schemas.microsoft.com/office/drawing/2014/main" id="{3ABEF21D-36E9-4610-9D14-DC34BC56F881}"/>
              </a:ext>
            </a:extLst>
          </p:cNvPr>
          <p:cNvSpPr txBox="1"/>
          <p:nvPr/>
        </p:nvSpPr>
        <p:spPr>
          <a:xfrm>
            <a:off x="2297169" y="1527476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zh-CN" altLang="en-US" sz="13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单位：亿元</a:t>
            </a:r>
          </a:p>
        </p:txBody>
      </p:sp>
      <p:sp>
        <p:nvSpPr>
          <p:cNvPr id="75" name="圆角矩形 4">
            <a:extLst>
              <a:ext uri="{FF2B5EF4-FFF2-40B4-BE49-F238E27FC236}">
                <a16:creationId xmlns:a16="http://schemas.microsoft.com/office/drawing/2014/main" id="{4B191654-ED3F-4E28-A768-B435C5BC30F4}"/>
              </a:ext>
            </a:extLst>
          </p:cNvPr>
          <p:cNvSpPr/>
          <p:nvPr/>
        </p:nvSpPr>
        <p:spPr>
          <a:xfrm>
            <a:off x="1156740" y="5889415"/>
            <a:ext cx="681767" cy="10125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mpd="sng">
            <a:noFill/>
          </a:ln>
        </p:spPr>
        <p:txBody>
          <a:bodyPr wrap="square" lIns="205740" tIns="154305" rIns="154305" bIns="154305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endParaRPr lang="zh-CN" altLang="en-US" sz="1575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圆角矩形 6">
            <a:extLst>
              <a:ext uri="{FF2B5EF4-FFF2-40B4-BE49-F238E27FC236}">
                <a16:creationId xmlns:a16="http://schemas.microsoft.com/office/drawing/2014/main" id="{D22D6EF9-3DFC-431E-B2C6-E447B9E5BDA2}"/>
              </a:ext>
            </a:extLst>
          </p:cNvPr>
          <p:cNvSpPr/>
          <p:nvPr/>
        </p:nvSpPr>
        <p:spPr>
          <a:xfrm>
            <a:off x="1156740" y="7078720"/>
            <a:ext cx="5164995" cy="690240"/>
          </a:xfrm>
          <a:prstGeom prst="roundRect">
            <a:avLst>
              <a:gd name="adj" fmla="val 6411"/>
            </a:avLst>
          </a:prstGeom>
          <a:solidFill>
            <a:srgbClr val="0070C0"/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r>
              <a:rPr lang="en-US" altLang="zh-CN" sz="27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TEG</a:t>
            </a:r>
            <a:endParaRPr lang="zh-CN" altLang="en-US" sz="27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圆角矩形 9">
            <a:extLst>
              <a:ext uri="{FF2B5EF4-FFF2-40B4-BE49-F238E27FC236}">
                <a16:creationId xmlns:a16="http://schemas.microsoft.com/office/drawing/2014/main" id="{DE43BE23-A798-401C-848F-D1E8A2F66F59}"/>
              </a:ext>
            </a:extLst>
          </p:cNvPr>
          <p:cNvSpPr/>
          <p:nvPr/>
        </p:nvSpPr>
        <p:spPr>
          <a:xfrm>
            <a:off x="2054752" y="5889415"/>
            <a:ext cx="680400" cy="10125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endParaRPr lang="zh-CN" altLang="en-US" sz="1575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圆角矩形 10">
            <a:extLst>
              <a:ext uri="{FF2B5EF4-FFF2-40B4-BE49-F238E27FC236}">
                <a16:creationId xmlns:a16="http://schemas.microsoft.com/office/drawing/2014/main" id="{C61EB258-4AB2-4B5C-A455-36BA4DFA51C7}"/>
              </a:ext>
            </a:extLst>
          </p:cNvPr>
          <p:cNvSpPr/>
          <p:nvPr/>
        </p:nvSpPr>
        <p:spPr>
          <a:xfrm>
            <a:off x="2951397" y="5889415"/>
            <a:ext cx="680400" cy="10125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endParaRPr lang="zh-CN" altLang="en-US" sz="1575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圆角矩形 11">
            <a:extLst>
              <a:ext uri="{FF2B5EF4-FFF2-40B4-BE49-F238E27FC236}">
                <a16:creationId xmlns:a16="http://schemas.microsoft.com/office/drawing/2014/main" id="{9815DCB7-26DB-4453-9558-C91F7C6102B8}"/>
              </a:ext>
            </a:extLst>
          </p:cNvPr>
          <p:cNvSpPr/>
          <p:nvPr/>
        </p:nvSpPr>
        <p:spPr>
          <a:xfrm>
            <a:off x="3848042" y="5889415"/>
            <a:ext cx="680400" cy="10125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endParaRPr lang="zh-CN" altLang="en-US" sz="1575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圆角矩形 12">
            <a:extLst>
              <a:ext uri="{FF2B5EF4-FFF2-40B4-BE49-F238E27FC236}">
                <a16:creationId xmlns:a16="http://schemas.microsoft.com/office/drawing/2014/main" id="{A1715D47-4C21-4CD8-A955-F33FD2F68F93}"/>
              </a:ext>
            </a:extLst>
          </p:cNvPr>
          <p:cNvSpPr/>
          <p:nvPr/>
        </p:nvSpPr>
        <p:spPr>
          <a:xfrm>
            <a:off x="4744688" y="5889415"/>
            <a:ext cx="680400" cy="10125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endParaRPr lang="zh-CN" altLang="en-US" sz="1575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圆角矩形 13">
            <a:extLst>
              <a:ext uri="{FF2B5EF4-FFF2-40B4-BE49-F238E27FC236}">
                <a16:creationId xmlns:a16="http://schemas.microsoft.com/office/drawing/2014/main" id="{E56BA2D0-187B-4D15-903F-E0764E212639}"/>
              </a:ext>
            </a:extLst>
          </p:cNvPr>
          <p:cNvSpPr/>
          <p:nvPr/>
        </p:nvSpPr>
        <p:spPr>
          <a:xfrm>
            <a:off x="5641335" y="5889415"/>
            <a:ext cx="680400" cy="10125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endParaRPr lang="zh-CN" altLang="en-US" sz="1575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325C0882-D184-44C3-ABAC-B5613FD2937C}"/>
              </a:ext>
            </a:extLst>
          </p:cNvPr>
          <p:cNvSpPr/>
          <p:nvPr/>
        </p:nvSpPr>
        <p:spPr>
          <a:xfrm>
            <a:off x="1370435" y="6573898"/>
            <a:ext cx="283500" cy="285240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</a:pPr>
            <a:endParaRPr lang="zh-CN" altLang="en-US" sz="27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051F0755-9B86-433F-9B70-87EB606DD3A0}"/>
              </a:ext>
            </a:extLst>
          </p:cNvPr>
          <p:cNvSpPr/>
          <p:nvPr/>
        </p:nvSpPr>
        <p:spPr>
          <a:xfrm>
            <a:off x="2253202" y="6573898"/>
            <a:ext cx="283500" cy="285240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</a:pPr>
            <a:endParaRPr lang="zh-CN" altLang="en-US" sz="27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1CCA59EA-6E25-4062-AE74-BAFC4F0FA5CD}"/>
              </a:ext>
            </a:extLst>
          </p:cNvPr>
          <p:cNvSpPr/>
          <p:nvPr/>
        </p:nvSpPr>
        <p:spPr>
          <a:xfrm>
            <a:off x="4046492" y="6573898"/>
            <a:ext cx="283500" cy="285240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</a:pPr>
            <a:endParaRPr lang="zh-CN" altLang="en-US" sz="27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BC45D2BC-C96A-4222-A1FE-C72302988995}"/>
              </a:ext>
            </a:extLst>
          </p:cNvPr>
          <p:cNvSpPr/>
          <p:nvPr/>
        </p:nvSpPr>
        <p:spPr>
          <a:xfrm>
            <a:off x="4943138" y="6573898"/>
            <a:ext cx="283500" cy="285240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</a:pPr>
            <a:endParaRPr lang="zh-CN" altLang="en-US" sz="27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EA8E263A-CCEB-46B7-895B-8DD2F38A5741}"/>
              </a:ext>
            </a:extLst>
          </p:cNvPr>
          <p:cNvSpPr/>
          <p:nvPr/>
        </p:nvSpPr>
        <p:spPr>
          <a:xfrm>
            <a:off x="5839784" y="6573898"/>
            <a:ext cx="283500" cy="285240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</a:pPr>
            <a:endParaRPr lang="zh-CN" altLang="en-US" sz="27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TextBox 20">
            <a:extLst>
              <a:ext uri="{FF2B5EF4-FFF2-40B4-BE49-F238E27FC236}">
                <a16:creationId xmlns:a16="http://schemas.microsoft.com/office/drawing/2014/main" id="{CD240CC0-1371-43FB-910E-ADBAE9B26F1A}"/>
              </a:ext>
            </a:extLst>
          </p:cNvPr>
          <p:cNvSpPr txBox="1"/>
          <p:nvPr/>
        </p:nvSpPr>
        <p:spPr>
          <a:xfrm>
            <a:off x="2608159" y="4889937"/>
            <a:ext cx="226215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zh-CN" alt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研发团队分布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2B5ABA1D-C9ED-4144-82C5-5BEA5FC6C34C}"/>
              </a:ext>
            </a:extLst>
          </p:cNvPr>
          <p:cNvSpPr/>
          <p:nvPr/>
        </p:nvSpPr>
        <p:spPr>
          <a:xfrm>
            <a:off x="7151915" y="4754903"/>
            <a:ext cx="5551714" cy="3233057"/>
          </a:xfrm>
          <a:prstGeom prst="rect">
            <a:avLst/>
          </a:prstGeom>
          <a:ln w="12700" cmpd="sng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endParaRPr lang="zh-CN" altLang="en-US" sz="225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TextBox 24">
            <a:extLst>
              <a:ext uri="{FF2B5EF4-FFF2-40B4-BE49-F238E27FC236}">
                <a16:creationId xmlns:a16="http://schemas.microsoft.com/office/drawing/2014/main" id="{2B7DCCE6-5920-495E-A70F-BA5B93761642}"/>
              </a:ext>
            </a:extLst>
          </p:cNvPr>
          <p:cNvSpPr txBox="1"/>
          <p:nvPr/>
        </p:nvSpPr>
        <p:spPr>
          <a:xfrm>
            <a:off x="8416978" y="4859209"/>
            <a:ext cx="30215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zh-CN" alt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研发人员分布</a:t>
            </a:r>
          </a:p>
        </p:txBody>
      </p:sp>
      <p:sp>
        <p:nvSpPr>
          <p:cNvPr id="90" name="TextBox 25">
            <a:extLst>
              <a:ext uri="{FF2B5EF4-FFF2-40B4-BE49-F238E27FC236}">
                <a16:creationId xmlns:a16="http://schemas.microsoft.com/office/drawing/2014/main" id="{0181F80A-71A8-4822-9EC4-29BA188DAED5}"/>
              </a:ext>
            </a:extLst>
          </p:cNvPr>
          <p:cNvSpPr txBox="1"/>
          <p:nvPr/>
        </p:nvSpPr>
        <p:spPr>
          <a:xfrm>
            <a:off x="7936279" y="6759728"/>
            <a:ext cx="13332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zh-CN" altLang="en-US" sz="1575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高级研发</a:t>
            </a:r>
            <a:endParaRPr lang="en-US" altLang="zh-CN" sz="1575" dirty="0">
              <a:solidFill>
                <a:schemeClr val="accent4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zh-CN" altLang="en-US" sz="1575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人员占比</a:t>
            </a:r>
          </a:p>
        </p:txBody>
      </p:sp>
      <p:sp>
        <p:nvSpPr>
          <p:cNvPr id="91" name="TextBox 26">
            <a:extLst>
              <a:ext uri="{FF2B5EF4-FFF2-40B4-BE49-F238E27FC236}">
                <a16:creationId xmlns:a16="http://schemas.microsoft.com/office/drawing/2014/main" id="{9899F7F4-7BDC-44BE-B42D-717F77580DA5}"/>
              </a:ext>
            </a:extLst>
          </p:cNvPr>
          <p:cNvSpPr txBox="1"/>
          <p:nvPr/>
        </p:nvSpPr>
        <p:spPr>
          <a:xfrm>
            <a:off x="5591393" y="1156184"/>
            <a:ext cx="247535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zh-CN" alt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近</a:t>
            </a:r>
            <a:r>
              <a:rPr lang="en-US" altLang="zh-CN" sz="2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年研发开支</a:t>
            </a:r>
          </a:p>
        </p:txBody>
      </p:sp>
      <p:sp>
        <p:nvSpPr>
          <p:cNvPr id="92" name="饼形 27">
            <a:extLst>
              <a:ext uri="{FF2B5EF4-FFF2-40B4-BE49-F238E27FC236}">
                <a16:creationId xmlns:a16="http://schemas.microsoft.com/office/drawing/2014/main" id="{F726FDD2-FB36-4C47-A793-4B04EAD45D58}"/>
              </a:ext>
            </a:extLst>
          </p:cNvPr>
          <p:cNvSpPr/>
          <p:nvPr/>
        </p:nvSpPr>
        <p:spPr>
          <a:xfrm>
            <a:off x="9070811" y="5405355"/>
            <a:ext cx="2957216" cy="2957216"/>
          </a:xfrm>
          <a:prstGeom prst="pie">
            <a:avLst>
              <a:gd name="adj1" fmla="val 7786824"/>
              <a:gd name="adj2" fmla="val 12966232"/>
            </a:avLst>
          </a:prstGeom>
          <a:solidFill>
            <a:srgbClr val="C00000"/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endParaRPr lang="zh-CN" altLang="en-US" sz="225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93" name="图表 92">
            <a:extLst>
              <a:ext uri="{FF2B5EF4-FFF2-40B4-BE49-F238E27FC236}">
                <a16:creationId xmlns:a16="http://schemas.microsoft.com/office/drawing/2014/main" id="{20E630B5-7225-4AD6-A6CA-8B42854DD4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3206250"/>
              </p:ext>
            </p:extLst>
          </p:nvPr>
        </p:nvGraphicFramePr>
        <p:xfrm>
          <a:off x="9400494" y="5742549"/>
          <a:ext cx="2297849" cy="2282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4" name="矩形 93">
            <a:extLst>
              <a:ext uri="{FF2B5EF4-FFF2-40B4-BE49-F238E27FC236}">
                <a16:creationId xmlns:a16="http://schemas.microsoft.com/office/drawing/2014/main" id="{E558F0F9-5CC4-47E6-B11C-EC25F1502967}"/>
              </a:ext>
            </a:extLst>
          </p:cNvPr>
          <p:cNvSpPr/>
          <p:nvPr/>
        </p:nvSpPr>
        <p:spPr>
          <a:xfrm>
            <a:off x="1168983" y="5923918"/>
            <a:ext cx="68640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CDG</a:t>
            </a:r>
            <a:endParaRPr lang="zh-CN" altLang="en-US" sz="18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5C597058-4B9C-4F82-B1CB-5C2F821A06DB}"/>
              </a:ext>
            </a:extLst>
          </p:cNvPr>
          <p:cNvSpPr/>
          <p:nvPr/>
        </p:nvSpPr>
        <p:spPr>
          <a:xfrm>
            <a:off x="2108035" y="5923918"/>
            <a:ext cx="55015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IEG</a:t>
            </a:r>
            <a:endParaRPr lang="zh-CN" altLang="en-US" sz="18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884B22B-9782-4820-991B-255F321773B4}"/>
              </a:ext>
            </a:extLst>
          </p:cNvPr>
          <p:cNvSpPr/>
          <p:nvPr/>
        </p:nvSpPr>
        <p:spPr>
          <a:xfrm>
            <a:off x="2945282" y="5923918"/>
            <a:ext cx="64953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MIG</a:t>
            </a:r>
            <a:endParaRPr lang="zh-CN" altLang="en-US" sz="18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A36A3A52-22FE-4981-BB5B-D60D0AE2F100}"/>
              </a:ext>
            </a:extLst>
          </p:cNvPr>
          <p:cNvSpPr/>
          <p:nvPr/>
        </p:nvSpPr>
        <p:spPr>
          <a:xfrm>
            <a:off x="3792221" y="5923918"/>
            <a:ext cx="76976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OMG</a:t>
            </a:r>
            <a:endParaRPr lang="zh-CN" altLang="en-US" sz="18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0C41E98E-FD3E-4E91-9F9F-14123AAF770D}"/>
              </a:ext>
            </a:extLst>
          </p:cNvPr>
          <p:cNvSpPr/>
          <p:nvPr/>
        </p:nvSpPr>
        <p:spPr>
          <a:xfrm>
            <a:off x="4734851" y="5923918"/>
            <a:ext cx="67678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SNG</a:t>
            </a:r>
            <a:endParaRPr lang="zh-CN" altLang="en-US" sz="18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317F521D-7E04-4484-A2BF-B59D412A82E3}"/>
              </a:ext>
            </a:extLst>
          </p:cNvPr>
          <p:cNvSpPr/>
          <p:nvPr/>
        </p:nvSpPr>
        <p:spPr>
          <a:xfrm>
            <a:off x="5601346" y="5923918"/>
            <a:ext cx="73808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r>
              <a:rPr lang="en-US" altLang="zh-CN" sz="18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WXG</a:t>
            </a:r>
            <a:endParaRPr lang="zh-CN" altLang="en-US" sz="18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321EE1BA-A64D-4E62-81A4-6372D5DD0AC7}"/>
              </a:ext>
            </a:extLst>
          </p:cNvPr>
          <p:cNvSpPr/>
          <p:nvPr/>
        </p:nvSpPr>
        <p:spPr>
          <a:xfrm>
            <a:off x="3149847" y="6573898"/>
            <a:ext cx="283500" cy="285240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</a:pPr>
            <a:endParaRPr lang="zh-CN" altLang="en-US" sz="27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TextBox 31">
            <a:extLst>
              <a:ext uri="{FF2B5EF4-FFF2-40B4-BE49-F238E27FC236}">
                <a16:creationId xmlns:a16="http://schemas.microsoft.com/office/drawing/2014/main" id="{9ADC67CE-088F-4840-8BFE-F92606FB1FC8}"/>
              </a:ext>
            </a:extLst>
          </p:cNvPr>
          <p:cNvSpPr txBox="1"/>
          <p:nvPr/>
        </p:nvSpPr>
        <p:spPr>
          <a:xfrm>
            <a:off x="9027949" y="6831165"/>
            <a:ext cx="601447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zh-CN" sz="1575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55%</a:t>
            </a:r>
            <a:endParaRPr lang="zh-CN" altLang="en-US" sz="1575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TextBox 38">
            <a:extLst>
              <a:ext uri="{FF2B5EF4-FFF2-40B4-BE49-F238E27FC236}">
                <a16:creationId xmlns:a16="http://schemas.microsoft.com/office/drawing/2014/main" id="{F059DDAF-95EF-42E2-ABCC-0E52A95C2B3A}"/>
              </a:ext>
            </a:extLst>
          </p:cNvPr>
          <p:cNvSpPr txBox="1"/>
          <p:nvPr/>
        </p:nvSpPr>
        <p:spPr>
          <a:xfrm>
            <a:off x="11438564" y="6077119"/>
            <a:ext cx="13332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zh-CN" sz="1575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52%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zh-CN" altLang="en-US" sz="1575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非研发人员</a:t>
            </a:r>
          </a:p>
        </p:txBody>
      </p:sp>
      <p:sp>
        <p:nvSpPr>
          <p:cNvPr id="103" name="等腰三角形 102">
            <a:extLst>
              <a:ext uri="{FF2B5EF4-FFF2-40B4-BE49-F238E27FC236}">
                <a16:creationId xmlns:a16="http://schemas.microsoft.com/office/drawing/2014/main" id="{33785D1F-B70F-4E48-BF57-95216A5F2D28}"/>
              </a:ext>
            </a:extLst>
          </p:cNvPr>
          <p:cNvSpPr/>
          <p:nvPr/>
        </p:nvSpPr>
        <p:spPr>
          <a:xfrm rot="3487731">
            <a:off x="11281529" y="6247654"/>
            <a:ext cx="242888" cy="247555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endParaRPr lang="zh-CN" altLang="en-US" sz="225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等腰三角形 103">
            <a:extLst>
              <a:ext uri="{FF2B5EF4-FFF2-40B4-BE49-F238E27FC236}">
                <a16:creationId xmlns:a16="http://schemas.microsoft.com/office/drawing/2014/main" id="{B37D4946-5362-4F3F-A91F-2893DF48BBD4}"/>
              </a:ext>
            </a:extLst>
          </p:cNvPr>
          <p:cNvSpPr/>
          <p:nvPr/>
        </p:nvSpPr>
        <p:spPr>
          <a:xfrm rot="19056061">
            <a:off x="9737417" y="5930369"/>
            <a:ext cx="242888" cy="247555"/>
          </a:xfrm>
          <a:prstGeom prst="triangle">
            <a:avLst/>
          </a:prstGeom>
          <a:solidFill>
            <a:srgbClr val="00B050"/>
          </a:solidFill>
          <a:ln w="12700" cmpd="sng">
            <a:noFill/>
          </a:ln>
        </p:spPr>
        <p:txBody>
          <a:bodyPr wrap="square" lIns="205740" tIns="154305" rIns="154305" bIns="154305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</a:pPr>
            <a:endParaRPr lang="zh-CN" altLang="en-US" sz="225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TextBox 41">
            <a:extLst>
              <a:ext uri="{FF2B5EF4-FFF2-40B4-BE49-F238E27FC236}">
                <a16:creationId xmlns:a16="http://schemas.microsoft.com/office/drawing/2014/main" id="{2D7B85C1-58DD-47F2-999E-5BE6A12BFC5E}"/>
              </a:ext>
            </a:extLst>
          </p:cNvPr>
          <p:cNvSpPr txBox="1"/>
          <p:nvPr/>
        </p:nvSpPr>
        <p:spPr>
          <a:xfrm>
            <a:off x="8766801" y="5465523"/>
            <a:ext cx="13332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zh-CN" sz="1575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48%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zh-CN" altLang="en-US" sz="1575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研发人员</a:t>
            </a:r>
          </a:p>
        </p:txBody>
      </p:sp>
    </p:spTree>
    <p:extLst>
      <p:ext uri="{BB962C8B-B14F-4D97-AF65-F5344CB8AC3E}">
        <p14:creationId xmlns:p14="http://schemas.microsoft.com/office/powerpoint/2010/main" val="2218911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5A0C5638-B6D4-4C14-8424-BCFAE3BCB961}"/>
              </a:ext>
            </a:extLst>
          </p:cNvPr>
          <p:cNvGrpSpPr/>
          <p:nvPr/>
        </p:nvGrpSpPr>
        <p:grpSpPr>
          <a:xfrm>
            <a:off x="1102114" y="3346317"/>
            <a:ext cx="11511772" cy="2430000"/>
            <a:chOff x="833051" y="2372987"/>
            <a:chExt cx="10232686" cy="2160000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E799359C-78F3-4344-B4FC-E6DB04E80C0D}"/>
                </a:ext>
              </a:extLst>
            </p:cNvPr>
            <p:cNvSpPr/>
            <p:nvPr/>
          </p:nvSpPr>
          <p:spPr>
            <a:xfrm>
              <a:off x="5585263" y="2552987"/>
              <a:ext cx="1800000" cy="1800000"/>
            </a:xfrm>
            <a:prstGeom prst="ellipse">
              <a:avLst/>
            </a:prstGeom>
            <a:solidFill>
              <a:srgbClr val="00070F">
                <a:lumMod val="50000"/>
                <a:lumOff val="50000"/>
              </a:srgbClr>
            </a:solidFill>
            <a:ln w="12700" cap="flat" cmpd="sng" algn="ctr">
              <a:solidFill>
                <a:srgbClr val="093759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287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2250" b="1" kern="0" dirty="0">
                <a:solidFill>
                  <a:srgbClr val="E2DF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28126FD7-3AC7-4C28-BA76-194C6A216D02}"/>
                </a:ext>
              </a:extLst>
            </p:cNvPr>
            <p:cNvSpPr/>
            <p:nvPr/>
          </p:nvSpPr>
          <p:spPr>
            <a:xfrm>
              <a:off x="8145500" y="2372987"/>
              <a:ext cx="2160000" cy="2160000"/>
            </a:xfrm>
            <a:prstGeom prst="ellipse">
              <a:avLst/>
            </a:prstGeom>
            <a:solidFill>
              <a:srgbClr val="00070F">
                <a:lumMod val="50000"/>
                <a:lumOff val="50000"/>
              </a:srgbClr>
            </a:solidFill>
            <a:ln w="12700" cap="flat" cmpd="sng" algn="ctr">
              <a:solidFill>
                <a:srgbClr val="093759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287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2250" b="1" kern="0" dirty="0">
                <a:solidFill>
                  <a:srgbClr val="E2DF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6">
              <a:extLst>
                <a:ext uri="{FF2B5EF4-FFF2-40B4-BE49-F238E27FC236}">
                  <a16:creationId xmlns:a16="http://schemas.microsoft.com/office/drawing/2014/main" id="{AFD3326E-70B5-4534-8106-4FB3AE81F986}"/>
                </a:ext>
              </a:extLst>
            </p:cNvPr>
            <p:cNvSpPr txBox="1"/>
            <p:nvPr/>
          </p:nvSpPr>
          <p:spPr>
            <a:xfrm>
              <a:off x="5793784" y="3018386"/>
              <a:ext cx="1382957" cy="820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28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700" b="1" kern="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互联网金融</a:t>
              </a:r>
            </a:p>
          </p:txBody>
        </p:sp>
        <p:sp>
          <p:nvSpPr>
            <p:cNvPr id="42" name="文本框 7">
              <a:extLst>
                <a:ext uri="{FF2B5EF4-FFF2-40B4-BE49-F238E27FC236}">
                  <a16:creationId xmlns:a16="http://schemas.microsoft.com/office/drawing/2014/main" id="{327B6F8D-47E8-4ECE-BF48-7DB40AF1DB78}"/>
                </a:ext>
              </a:extLst>
            </p:cNvPr>
            <p:cNvSpPr txBox="1"/>
            <p:nvPr/>
          </p:nvSpPr>
          <p:spPr>
            <a:xfrm>
              <a:off x="8534021" y="2956830"/>
              <a:ext cx="1382957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28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150" b="1" kern="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金融</a:t>
              </a:r>
              <a:endParaRPr lang="en-US" altLang="zh-CN" sz="3150" b="1" kern="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028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150" b="1" kern="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科技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0613E0E-9C3A-4969-929C-1C6C91A6BAC9}"/>
                </a:ext>
              </a:extLst>
            </p:cNvPr>
            <p:cNvCxnSpPr>
              <a:stCxn id="39" idx="6"/>
              <a:endCxn id="40" idx="2"/>
            </p:cNvCxnSpPr>
            <p:nvPr/>
          </p:nvCxnSpPr>
          <p:spPr>
            <a:xfrm>
              <a:off x="7385263" y="3452987"/>
              <a:ext cx="760237" cy="0"/>
            </a:xfrm>
            <a:prstGeom prst="line">
              <a:avLst/>
            </a:prstGeom>
            <a:noFill/>
            <a:ln w="19050" cap="flat" cmpd="sng" algn="ctr">
              <a:solidFill>
                <a:srgbClr val="093759"/>
              </a:solidFill>
              <a:prstDash val="solid"/>
              <a:miter lim="800000"/>
            </a:ln>
            <a:effectLst/>
          </p:spPr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8FB1B681-7201-4269-8245-39780B5E532D}"/>
                </a:ext>
              </a:extLst>
            </p:cNvPr>
            <p:cNvCxnSpPr>
              <a:stCxn id="40" idx="6"/>
            </p:cNvCxnSpPr>
            <p:nvPr/>
          </p:nvCxnSpPr>
          <p:spPr>
            <a:xfrm flipV="1">
              <a:off x="10305500" y="3452588"/>
              <a:ext cx="760237" cy="399"/>
            </a:xfrm>
            <a:prstGeom prst="line">
              <a:avLst/>
            </a:prstGeom>
            <a:noFill/>
            <a:ln w="19050" cap="flat" cmpd="sng" algn="ctr">
              <a:solidFill>
                <a:srgbClr val="093759"/>
              </a:solidFill>
              <a:prstDash val="solid"/>
              <a:miter lim="800000"/>
            </a:ln>
            <a:effectLst/>
          </p:spPr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1CECAC5-7EFA-456B-9BCF-B54D248A77D2}"/>
                </a:ext>
              </a:extLst>
            </p:cNvPr>
            <p:cNvCxnSpPr>
              <a:stCxn id="46" idx="6"/>
              <a:endCxn id="39" idx="2"/>
            </p:cNvCxnSpPr>
            <p:nvPr/>
          </p:nvCxnSpPr>
          <p:spPr>
            <a:xfrm flipV="1">
              <a:off x="4825026" y="3452987"/>
              <a:ext cx="760237" cy="2801"/>
            </a:xfrm>
            <a:prstGeom prst="line">
              <a:avLst/>
            </a:prstGeom>
            <a:noFill/>
            <a:ln w="19050" cap="flat" cmpd="sng" algn="ctr">
              <a:solidFill>
                <a:srgbClr val="093759"/>
              </a:solidFill>
              <a:prstDash val="solid"/>
              <a:miter lim="800000"/>
            </a:ln>
            <a:effectLst/>
          </p:spPr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EBF8B88-B897-4645-9852-9DC415181D0A}"/>
                </a:ext>
              </a:extLst>
            </p:cNvPr>
            <p:cNvSpPr/>
            <p:nvPr/>
          </p:nvSpPr>
          <p:spPr>
            <a:xfrm>
              <a:off x="3385026" y="2735788"/>
              <a:ext cx="1440000" cy="1440000"/>
            </a:xfrm>
            <a:prstGeom prst="ellipse">
              <a:avLst/>
            </a:prstGeom>
            <a:solidFill>
              <a:srgbClr val="00070F">
                <a:lumMod val="50000"/>
                <a:lumOff val="50000"/>
              </a:srgbClr>
            </a:solidFill>
            <a:ln w="12700" cap="flat" cmpd="sng" algn="ctr">
              <a:solidFill>
                <a:srgbClr val="093759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287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50" b="1" kern="0" dirty="0">
                <a:solidFill>
                  <a:srgbClr val="E2DF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213E03D-2A8E-4B0F-9C60-61493E75AFCB}"/>
                </a:ext>
              </a:extLst>
            </p:cNvPr>
            <p:cNvSpPr/>
            <p:nvPr/>
          </p:nvSpPr>
          <p:spPr>
            <a:xfrm>
              <a:off x="1544789" y="2912588"/>
              <a:ext cx="1080000" cy="1080000"/>
            </a:xfrm>
            <a:prstGeom prst="ellipse">
              <a:avLst/>
            </a:prstGeom>
            <a:solidFill>
              <a:srgbClr val="00070F">
                <a:lumMod val="50000"/>
                <a:lumOff val="50000"/>
              </a:srgbClr>
            </a:solidFill>
            <a:ln w="12700" cap="flat" cmpd="sng" algn="ctr">
              <a:solidFill>
                <a:srgbClr val="093759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287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575" b="1" kern="0" dirty="0">
                <a:solidFill>
                  <a:srgbClr val="E2DF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420B76FE-AE98-4EA8-9685-6AF4E69201B3}"/>
                </a:ext>
              </a:extLst>
            </p:cNvPr>
            <p:cNvCxnSpPr>
              <a:stCxn id="47" idx="6"/>
              <a:endCxn id="46" idx="2"/>
            </p:cNvCxnSpPr>
            <p:nvPr/>
          </p:nvCxnSpPr>
          <p:spPr>
            <a:xfrm>
              <a:off x="2624789" y="3452588"/>
              <a:ext cx="760237" cy="3200"/>
            </a:xfrm>
            <a:prstGeom prst="line">
              <a:avLst/>
            </a:prstGeom>
            <a:noFill/>
            <a:ln w="19050" cap="flat" cmpd="sng" algn="ctr">
              <a:solidFill>
                <a:srgbClr val="093759"/>
              </a:solidFill>
              <a:prstDash val="solid"/>
              <a:miter lim="800000"/>
            </a:ln>
            <a:effectLst/>
          </p:spPr>
        </p:cxnSp>
        <p:sp>
          <p:nvSpPr>
            <p:cNvPr id="49" name="文本框 24">
              <a:extLst>
                <a:ext uri="{FF2B5EF4-FFF2-40B4-BE49-F238E27FC236}">
                  <a16:creationId xmlns:a16="http://schemas.microsoft.com/office/drawing/2014/main" id="{2F1C006D-5024-437F-B9FF-C7B6A891A60D}"/>
                </a:ext>
              </a:extLst>
            </p:cNvPr>
            <p:cNvSpPr txBox="1"/>
            <p:nvPr/>
          </p:nvSpPr>
          <p:spPr>
            <a:xfrm>
              <a:off x="3603859" y="3098645"/>
              <a:ext cx="1012645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28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250" b="1" kern="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</a:t>
              </a:r>
              <a:endParaRPr lang="en-US" altLang="zh-CN" sz="2250" b="1" kern="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028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250" b="1" kern="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</a:t>
              </a:r>
            </a:p>
          </p:txBody>
        </p:sp>
        <p:sp>
          <p:nvSpPr>
            <p:cNvPr id="50" name="文本框 25">
              <a:extLst>
                <a:ext uri="{FF2B5EF4-FFF2-40B4-BE49-F238E27FC236}">
                  <a16:creationId xmlns:a16="http://schemas.microsoft.com/office/drawing/2014/main" id="{6C02E156-7522-4713-9B2B-70F60E2F64DA}"/>
                </a:ext>
              </a:extLst>
            </p:cNvPr>
            <p:cNvSpPr txBox="1"/>
            <p:nvPr/>
          </p:nvSpPr>
          <p:spPr>
            <a:xfrm>
              <a:off x="1395674" y="3132622"/>
              <a:ext cx="1382957" cy="636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28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25" b="1" kern="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</a:t>
              </a:r>
              <a:endParaRPr lang="en-US" altLang="zh-CN" sz="2025" b="1" kern="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028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25" b="1" kern="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54FEA05A-1FE0-4A07-A01F-B7E50C5285C2}"/>
                </a:ext>
              </a:extLst>
            </p:cNvPr>
            <p:cNvCxnSpPr/>
            <p:nvPr/>
          </p:nvCxnSpPr>
          <p:spPr>
            <a:xfrm>
              <a:off x="833051" y="3452588"/>
              <a:ext cx="711738" cy="3199"/>
            </a:xfrm>
            <a:prstGeom prst="line">
              <a:avLst/>
            </a:prstGeom>
            <a:noFill/>
            <a:ln w="19050" cap="flat" cmpd="sng" algn="ctr">
              <a:solidFill>
                <a:srgbClr val="093759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080435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503C65F1-36C1-47D1-968C-9E1F94F08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8144" y="3429000"/>
            <a:ext cx="62515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6000" dirty="0">
                <a:solidFill>
                  <a:srgbClr val="FFFFFF"/>
                </a:solidFill>
                <a:latin typeface="微软雅黑" charset="-122"/>
                <a:ea typeface="微软雅黑" charset="-122"/>
              </a:rPr>
              <a:t>THANK YOU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>
            <a:extLst>
              <a:ext uri="{FF2B5EF4-FFF2-40B4-BE49-F238E27FC236}">
                <a16:creationId xmlns:a16="http://schemas.microsoft.com/office/drawing/2014/main" id="{15228CB4-67E4-45F7-977B-1A2E9C00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988"/>
            <a:ext cx="13716000" cy="650753"/>
          </a:xfrm>
        </p:spPr>
        <p:txBody>
          <a:bodyPr/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业务驱动技术演进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CCC6A23-782E-4D4F-A6F6-E3BD052AF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203" y="1529503"/>
            <a:ext cx="6763371" cy="1321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CC85BB8-4596-4BBB-B213-0F123BE6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790" y="3025634"/>
            <a:ext cx="4910138" cy="4320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704098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4C716297-CD0A-427A-93F6-72A52281CD11}"/>
              </a:ext>
            </a:extLst>
          </p:cNvPr>
          <p:cNvSpPr txBox="1">
            <a:spLocks/>
          </p:cNvSpPr>
          <p:nvPr/>
        </p:nvSpPr>
        <p:spPr>
          <a:xfrm>
            <a:off x="131887" y="665222"/>
            <a:ext cx="12687301" cy="769265"/>
          </a:xfrm>
          <a:prstGeom prst="rect">
            <a:avLst/>
          </a:prstGeom>
        </p:spPr>
        <p:txBody>
          <a:bodyPr/>
          <a:lstStyle>
            <a:lvl1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2573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2573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259D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春节红包场景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9" name="图片 67">
            <a:extLst>
              <a:ext uri="{FF2B5EF4-FFF2-40B4-BE49-F238E27FC236}">
                <a16:creationId xmlns:a16="http://schemas.microsoft.com/office/drawing/2014/main" id="{B7263A28-F88E-4544-B723-50C47015B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87" y="1973114"/>
            <a:ext cx="13415148" cy="554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6862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extBox 6"/>
          <p:cNvSpPr txBox="1"/>
          <p:nvPr/>
        </p:nvSpPr>
        <p:spPr>
          <a:xfrm>
            <a:off x="427038" y="111125"/>
            <a:ext cx="9167812" cy="723900"/>
          </a:xfrm>
          <a:prstGeom prst="rect">
            <a:avLst/>
          </a:prstGeom>
          <a:noFill/>
          <a:ln w="9525">
            <a:noFill/>
          </a:ln>
        </p:spPr>
        <p:txBody>
          <a:bodyPr wrap="square" lIns="137160" tIns="68580" rIns="137160" bIns="68580" anchor="t">
            <a:spAutoFit/>
          </a:bodyPr>
          <a:lstStyle/>
          <a:p>
            <a:pPr defTabSz="1371600" eaLnBrk="0" hangingPunct="0"/>
            <a:r>
              <a:rPr lang="zh-CN" altLang="en-US" sz="36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平台运营挑战与实现</a:t>
            </a:r>
          </a:p>
        </p:txBody>
      </p:sp>
      <p:pic>
        <p:nvPicPr>
          <p:cNvPr id="130050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080" y="2890838"/>
            <a:ext cx="5051425" cy="3298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8229600" y="1390650"/>
            <a:ext cx="481013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95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95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95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95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95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95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95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︱</a:t>
            </a: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3716338" y="1390650"/>
            <a:ext cx="481013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95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95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95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95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95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95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95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︱</a:t>
            </a: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6213475" y="4527550"/>
            <a:ext cx="481013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95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95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95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95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95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95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︱</a:t>
            </a:r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1619250" y="4132263"/>
            <a:ext cx="99964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8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— — — — — — — — — — — — — — — — — — — — — — — — — — — — — — — — — — — — — — — — </a:t>
            </a:r>
          </a:p>
        </p:txBody>
      </p:sp>
      <p:grpSp>
        <p:nvGrpSpPr>
          <p:cNvPr id="130055" name="组合 16"/>
          <p:cNvGrpSpPr/>
          <p:nvPr/>
        </p:nvGrpSpPr>
        <p:grpSpPr>
          <a:xfrm>
            <a:off x="1173163" y="1203325"/>
            <a:ext cx="11387137" cy="5060950"/>
            <a:chOff x="1847" y="1895"/>
            <a:chExt cx="17932" cy="7970"/>
          </a:xfrm>
        </p:grpSpPr>
        <p:pic>
          <p:nvPicPr>
            <p:cNvPr id="130056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6" y="1900"/>
              <a:ext cx="1956" cy="184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30057" name="组合 18"/>
            <p:cNvGrpSpPr/>
            <p:nvPr/>
          </p:nvGrpSpPr>
          <p:grpSpPr>
            <a:xfrm>
              <a:off x="1847" y="1895"/>
              <a:ext cx="17933" cy="7970"/>
              <a:chOff x="1847" y="1895"/>
              <a:chExt cx="17933" cy="7970"/>
            </a:xfrm>
          </p:grpSpPr>
          <p:sp>
            <p:nvSpPr>
              <p:cNvPr id="130058" name="Text Box 23"/>
              <p:cNvSpPr/>
              <p:nvPr/>
            </p:nvSpPr>
            <p:spPr>
              <a:xfrm>
                <a:off x="15553" y="3833"/>
                <a:ext cx="3753" cy="7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defTabSz="914400" eaLnBrk="0" hangingPunct="0">
                  <a:spcBef>
                    <a:spcPct val="50000"/>
                  </a:spcBef>
                </a:pPr>
                <a:r>
                  <a:rPr lang="zh-CN" altLang="en-US" b="1" dirty="0">
                    <a:solidFill>
                      <a:srgbClr val="FFC000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rPr>
                  <a:t>秒级监控能力</a:t>
                </a:r>
              </a:p>
            </p:txBody>
          </p:sp>
          <p:pic>
            <p:nvPicPr>
              <p:cNvPr id="130059" name="图片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92" y="1900"/>
                <a:ext cx="2081" cy="18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30060" name="Picture 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33" y="1900"/>
                <a:ext cx="2121" cy="18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30061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44" y="7199"/>
                <a:ext cx="2086" cy="189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30062" name="Picture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992" y="7200"/>
                <a:ext cx="2081" cy="188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30063" name="Text Box 21"/>
              <p:cNvSpPr/>
              <p:nvPr/>
            </p:nvSpPr>
            <p:spPr>
              <a:xfrm>
                <a:off x="1847" y="3833"/>
                <a:ext cx="4157" cy="7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defTabSz="914400" eaLnBrk="0" hangingPunct="0">
                  <a:spcBef>
                    <a:spcPct val="50000"/>
                  </a:spcBef>
                </a:pPr>
                <a:r>
                  <a:rPr lang="zh-CN" altLang="en-US" b="1" dirty="0">
                    <a:solidFill>
                      <a:srgbClr val="FFC000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rPr>
                  <a:t>弹性供给能力</a:t>
                </a:r>
              </a:p>
            </p:txBody>
          </p:sp>
          <p:sp>
            <p:nvSpPr>
              <p:cNvPr id="130064" name="Text Box 22"/>
              <p:cNvSpPr/>
              <p:nvPr/>
            </p:nvSpPr>
            <p:spPr>
              <a:xfrm>
                <a:off x="7743" y="3835"/>
                <a:ext cx="3781" cy="7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defTabSz="914400" eaLnBrk="0" hangingPunct="0">
                  <a:spcBef>
                    <a:spcPct val="50000"/>
                  </a:spcBef>
                </a:pPr>
                <a:r>
                  <a:rPr lang="zh-CN" altLang="en-US" b="1" dirty="0">
                    <a:solidFill>
                      <a:srgbClr val="FFC000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rPr>
                  <a:t>金融业务支撑</a:t>
                </a:r>
                <a:endParaRPr lang="zh-CN" altLang="en-US" dirty="0">
                  <a:solidFill>
                    <a:srgbClr val="FFC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0065" name="Text Box 24"/>
              <p:cNvSpPr/>
              <p:nvPr/>
            </p:nvSpPr>
            <p:spPr>
              <a:xfrm>
                <a:off x="1847" y="9145"/>
                <a:ext cx="3781" cy="7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defTabSz="914400" eaLnBrk="0" hangingPunct="0">
                  <a:spcBef>
                    <a:spcPct val="50000"/>
                  </a:spcBef>
                </a:pPr>
                <a:r>
                  <a:rPr lang="zh-CN" altLang="en-US" b="1" dirty="0">
                    <a:solidFill>
                      <a:srgbClr val="00B050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rPr>
                  <a:t>容灾能力</a:t>
                </a:r>
              </a:p>
            </p:txBody>
          </p:sp>
          <p:sp>
            <p:nvSpPr>
              <p:cNvPr id="130066" name="Text Box 25"/>
              <p:cNvSpPr/>
              <p:nvPr/>
            </p:nvSpPr>
            <p:spPr>
              <a:xfrm>
                <a:off x="16000" y="9145"/>
                <a:ext cx="3781" cy="7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defTabSz="914400" eaLnBrk="0" hangingPunct="0">
                  <a:spcBef>
                    <a:spcPct val="50000"/>
                  </a:spcBef>
                </a:pPr>
                <a:r>
                  <a:rPr lang="zh-CN" altLang="en-US" b="1" dirty="0">
                    <a:solidFill>
                      <a:srgbClr val="00B050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rPr>
                  <a:t>安全能力</a:t>
                </a:r>
              </a:p>
            </p:txBody>
          </p:sp>
          <p:pic>
            <p:nvPicPr>
              <p:cNvPr id="130067" name="图片 2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79" y="1895"/>
                <a:ext cx="2049" cy="1845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grpSp>
        <p:nvGrpSpPr>
          <p:cNvPr id="130069" name="组合 2"/>
          <p:cNvGrpSpPr/>
          <p:nvPr/>
        </p:nvGrpSpPr>
        <p:grpSpPr>
          <a:xfrm>
            <a:off x="879475" y="2803525"/>
            <a:ext cx="5760091" cy="4846389"/>
            <a:chOff x="1386" y="4415"/>
            <a:chExt cx="9070" cy="7634"/>
          </a:xfrm>
        </p:grpSpPr>
        <p:sp>
          <p:nvSpPr>
            <p:cNvPr id="130070" name="文本框 31"/>
            <p:cNvSpPr txBox="1"/>
            <p:nvPr/>
          </p:nvSpPr>
          <p:spPr>
            <a:xfrm>
              <a:off x="1386" y="4415"/>
              <a:ext cx="5641" cy="210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marL="457200" indent="-457200" eaLnBrk="0" hangingPunct="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800" dirty="0">
                  <a:solidFill>
                    <a:srgbClr val="D9D9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接入订单容量短期快速提升</a:t>
              </a:r>
            </a:p>
            <a:p>
              <a:pPr marL="457200" indent="-457200" eaLnBrk="0" hangingPunct="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800" dirty="0">
                  <a:solidFill>
                    <a:srgbClr val="D9D9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核心数据分散</a:t>
              </a:r>
              <a:endParaRPr lang="en-US" altLang="zh-CN" sz="1800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200" indent="-457200" eaLnBrk="0" hangingPunct="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800" dirty="0">
                  <a:solidFill>
                    <a:srgbClr val="D9D9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使用完成后的资源释放</a:t>
              </a:r>
            </a:p>
          </p:txBody>
        </p:sp>
        <p:sp>
          <p:nvSpPr>
            <p:cNvPr id="130071" name="文本框 34"/>
            <p:cNvSpPr txBox="1"/>
            <p:nvPr/>
          </p:nvSpPr>
          <p:spPr>
            <a:xfrm>
              <a:off x="1551" y="9940"/>
              <a:ext cx="8905" cy="210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marL="457200" indent="-457200" eaLnBrk="0" hangingPunct="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CN" sz="1800" dirty="0">
                  <a:solidFill>
                    <a:srgbClr val="D9D9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r>
                <a:rPr lang="zh-CN" altLang="en-US" sz="1800" dirty="0">
                  <a:solidFill>
                    <a:srgbClr val="D9D9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年，可用率</a:t>
              </a:r>
              <a:r>
                <a:rPr lang="en-US" altLang="zh-CN" sz="1800" dirty="0">
                  <a:solidFill>
                    <a:srgbClr val="D9D9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99.998%</a:t>
              </a:r>
            </a:p>
            <a:p>
              <a:pPr marL="457200" indent="-457200" eaLnBrk="0" hangingPunct="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800" b="1" dirty="0">
                  <a:solidFill>
                    <a:srgbClr val="D9D9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全年无公司四级以上事故</a:t>
              </a:r>
              <a:endParaRPr lang="en-US" altLang="zh-CN" sz="18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200" indent="-457200" eaLnBrk="0" hangingPunct="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800" b="1" dirty="0">
                  <a:solidFill>
                    <a:srgbClr val="D9D9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柔性可用、降级服务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0072" name="组合 1"/>
          <p:cNvGrpSpPr/>
          <p:nvPr/>
        </p:nvGrpSpPr>
        <p:grpSpPr>
          <a:xfrm>
            <a:off x="4538663" y="2860675"/>
            <a:ext cx="8738870" cy="4238950"/>
            <a:chOff x="7147" y="4506"/>
            <a:chExt cx="13762" cy="6674"/>
          </a:xfrm>
        </p:grpSpPr>
        <p:sp>
          <p:nvSpPr>
            <p:cNvPr id="130073" name="文本框 32"/>
            <p:cNvSpPr txBox="1"/>
            <p:nvPr/>
          </p:nvSpPr>
          <p:spPr>
            <a:xfrm>
              <a:off x="7147" y="4506"/>
              <a:ext cx="4142" cy="210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marL="457200" indent="-457200" eaLnBrk="0" hangingPunct="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800" dirty="0">
                  <a:solidFill>
                    <a:srgbClr val="2D65B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海量金融业务部署</a:t>
              </a:r>
            </a:p>
            <a:p>
              <a:pPr marL="457200" indent="-457200" eaLnBrk="0" hangingPunct="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800" dirty="0">
                  <a:solidFill>
                    <a:srgbClr val="2D65B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日志平台快速定位</a:t>
              </a:r>
            </a:p>
            <a:p>
              <a:pPr marL="457200" indent="-457200" eaLnBrk="0" hangingPunct="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800" dirty="0">
                  <a:solidFill>
                    <a:srgbClr val="2D65B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运营数据反向支撑</a:t>
              </a:r>
            </a:p>
          </p:txBody>
        </p:sp>
        <p:sp>
          <p:nvSpPr>
            <p:cNvPr id="130074" name="文本框 33"/>
            <p:cNvSpPr txBox="1"/>
            <p:nvPr/>
          </p:nvSpPr>
          <p:spPr>
            <a:xfrm>
              <a:off x="14984" y="4559"/>
              <a:ext cx="4142" cy="20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marL="457200" indent="-457200" eaLnBrk="0" hangingPunct="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800" dirty="0">
                  <a:solidFill>
                    <a:srgbClr val="D9D9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实时采集秒级上报</a:t>
              </a:r>
            </a:p>
            <a:p>
              <a:pPr marL="457200" indent="-457200" eaLnBrk="0" hangingPunct="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800" dirty="0">
                  <a:solidFill>
                    <a:srgbClr val="D9D9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海量处理实时告警</a:t>
              </a:r>
            </a:p>
            <a:p>
              <a:pPr marL="457200" indent="-457200" eaLnBrk="0" hangingPunct="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800" dirty="0">
                  <a:solidFill>
                    <a:srgbClr val="D9D9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精准差异重点保障</a:t>
              </a:r>
            </a:p>
          </p:txBody>
        </p:sp>
        <p:sp>
          <p:nvSpPr>
            <p:cNvPr id="130075" name="文本框 35"/>
            <p:cNvSpPr txBox="1"/>
            <p:nvPr/>
          </p:nvSpPr>
          <p:spPr>
            <a:xfrm>
              <a:off x="12403" y="9740"/>
              <a:ext cx="8506" cy="144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marL="457200" indent="-457200" eaLnBrk="0" hangingPunct="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800" dirty="0">
                  <a:solidFill>
                    <a:srgbClr val="D9D9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网络安全、主机安全、应用安全实时响应处理</a:t>
              </a:r>
            </a:p>
            <a:p>
              <a:pPr marL="457200" indent="-457200" eaLnBrk="0" hangingPunct="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800" dirty="0">
                  <a:solidFill>
                    <a:srgbClr val="D9D9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数据安全、人员管理安全、模拟异常演练</a:t>
              </a:r>
            </a:p>
          </p:txBody>
        </p:sp>
      </p:grpSp>
      <p:sp>
        <p:nvSpPr>
          <p:cNvPr id="4" name="圆角矩形 3"/>
          <p:cNvSpPr/>
          <p:nvPr/>
        </p:nvSpPr>
        <p:spPr>
          <a:xfrm>
            <a:off x="865188" y="3041650"/>
            <a:ext cx="3173413" cy="1090613"/>
          </a:xfrm>
          <a:prstGeom prst="round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" name="圆角矩形 4"/>
          <p:cNvSpPr/>
          <p:nvPr/>
        </p:nvSpPr>
        <p:spPr>
          <a:xfrm>
            <a:off x="930275" y="6311900"/>
            <a:ext cx="5654675" cy="1619250"/>
          </a:xfrm>
          <a:prstGeom prst="round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79316398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Box 21"/>
          <p:cNvSpPr txBox="1"/>
          <p:nvPr/>
        </p:nvSpPr>
        <p:spPr>
          <a:xfrm>
            <a:off x="773113" y="3624263"/>
            <a:ext cx="4522787" cy="1322387"/>
          </a:xfrm>
          <a:prstGeom prst="rect">
            <a:avLst/>
          </a:prstGeom>
          <a:noFill/>
          <a:ln w="9525">
            <a:noFill/>
          </a:ln>
        </p:spPr>
        <p:txBody>
          <a:bodyPr lIns="92144" tIns="46071" rIns="92144" bIns="46071" anchor="t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目录 </a:t>
            </a:r>
          </a:p>
          <a:p>
            <a:pPr algn="ctr"/>
            <a:r>
              <a:rPr lang="en-US" altLang="zh-CN" sz="40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CONTENTS</a:t>
            </a:r>
          </a:p>
        </p:txBody>
      </p:sp>
      <p:sp>
        <p:nvSpPr>
          <p:cNvPr id="26626" name="下箭头 64"/>
          <p:cNvSpPr/>
          <p:nvPr/>
        </p:nvSpPr>
        <p:spPr>
          <a:xfrm rot="-5400000">
            <a:off x="5105400" y="4064000"/>
            <a:ext cx="1042988" cy="72707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>
            <a:noFill/>
          </a:ln>
        </p:spPr>
        <p:txBody>
          <a:bodyPr lIns="69092" tIns="34546" rIns="69092" bIns="34546"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6630" name="组合 21"/>
          <p:cNvGrpSpPr/>
          <p:nvPr/>
        </p:nvGrpSpPr>
        <p:grpSpPr>
          <a:xfrm>
            <a:off x="6824663" y="3391315"/>
            <a:ext cx="5162550" cy="925513"/>
            <a:chOff x="4893954" y="674996"/>
            <a:chExt cx="3565525" cy="587375"/>
          </a:xfrm>
        </p:grpSpPr>
        <p:sp>
          <p:nvSpPr>
            <p:cNvPr id="26631" name="圆角矩形 44"/>
            <p:cNvSpPr/>
            <p:nvPr/>
          </p:nvSpPr>
          <p:spPr>
            <a:xfrm>
              <a:off x="4893954" y="674996"/>
              <a:ext cx="3778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en-US" altLang="zh-CN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Arial Unicode MS" panose="020B0604020202020204" pitchFamily="34" charset="-122"/>
                </a:rPr>
                <a:t>2</a:t>
              </a:r>
            </a:p>
          </p:txBody>
        </p:sp>
        <p:sp>
          <p:nvSpPr>
            <p:cNvPr id="26632" name="圆角矩形 44"/>
            <p:cNvSpPr/>
            <p:nvPr/>
          </p:nvSpPr>
          <p:spPr>
            <a:xfrm>
              <a:off x="5630554" y="674996"/>
              <a:ext cx="28289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zh-CN" alt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</a:rPr>
                <a:t>金融数据库安全</a:t>
              </a:r>
            </a:p>
          </p:txBody>
        </p:sp>
      </p:grpSp>
      <p:grpSp>
        <p:nvGrpSpPr>
          <p:cNvPr id="26633" name="组合 24"/>
          <p:cNvGrpSpPr/>
          <p:nvPr/>
        </p:nvGrpSpPr>
        <p:grpSpPr>
          <a:xfrm>
            <a:off x="6824663" y="4731165"/>
            <a:ext cx="5162550" cy="927100"/>
            <a:chOff x="4893954" y="674996"/>
            <a:chExt cx="3565525" cy="587375"/>
          </a:xfrm>
        </p:grpSpPr>
        <p:sp>
          <p:nvSpPr>
            <p:cNvPr id="26634" name="圆角矩形 44"/>
            <p:cNvSpPr/>
            <p:nvPr/>
          </p:nvSpPr>
          <p:spPr>
            <a:xfrm>
              <a:off x="4893954" y="674996"/>
              <a:ext cx="3778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en-US" altLang="zh-CN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Arial Unicode MS" panose="020B0604020202020204" pitchFamily="34" charset="-122"/>
                </a:rPr>
                <a:t>3</a:t>
              </a:r>
            </a:p>
          </p:txBody>
        </p:sp>
        <p:sp>
          <p:nvSpPr>
            <p:cNvPr id="26635" name="圆角矩形 44"/>
            <p:cNvSpPr/>
            <p:nvPr/>
          </p:nvSpPr>
          <p:spPr>
            <a:xfrm>
              <a:off x="5630554" y="674996"/>
              <a:ext cx="28289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zh-CN" alt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</a:rPr>
                <a:t>智能化运维思考</a:t>
              </a:r>
            </a:p>
          </p:txBody>
        </p:sp>
      </p:grpSp>
      <p:grpSp>
        <p:nvGrpSpPr>
          <p:cNvPr id="13" name="组合 20">
            <a:extLst>
              <a:ext uri="{FF2B5EF4-FFF2-40B4-BE49-F238E27FC236}">
                <a16:creationId xmlns:a16="http://schemas.microsoft.com/office/drawing/2014/main" id="{1D23D895-04E5-4B59-9ADD-D619BF9D1DB4}"/>
              </a:ext>
            </a:extLst>
          </p:cNvPr>
          <p:cNvGrpSpPr/>
          <p:nvPr/>
        </p:nvGrpSpPr>
        <p:grpSpPr>
          <a:xfrm>
            <a:off x="6824663" y="2192202"/>
            <a:ext cx="5162550" cy="927100"/>
            <a:chOff x="4893954" y="674996"/>
            <a:chExt cx="3565525" cy="587375"/>
          </a:xfrm>
        </p:grpSpPr>
        <p:sp>
          <p:nvSpPr>
            <p:cNvPr id="14" name="圆角矩形 44">
              <a:extLst>
                <a:ext uri="{FF2B5EF4-FFF2-40B4-BE49-F238E27FC236}">
                  <a16:creationId xmlns:a16="http://schemas.microsoft.com/office/drawing/2014/main" id="{F4525206-C3AB-4B44-B4D1-A34BC819EA24}"/>
                </a:ext>
              </a:extLst>
            </p:cNvPr>
            <p:cNvSpPr/>
            <p:nvPr/>
          </p:nvSpPr>
          <p:spPr>
            <a:xfrm>
              <a:off x="4893954" y="674996"/>
              <a:ext cx="3778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en-US" altLang="zh-CN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Arial Unicode MS" panose="020B0604020202020204" pitchFamily="34" charset="-122"/>
                </a:rPr>
                <a:t>1</a:t>
              </a:r>
            </a:p>
          </p:txBody>
        </p:sp>
        <p:sp>
          <p:nvSpPr>
            <p:cNvPr id="15" name="圆角矩形 44">
              <a:extLst>
                <a:ext uri="{FF2B5EF4-FFF2-40B4-BE49-F238E27FC236}">
                  <a16:creationId xmlns:a16="http://schemas.microsoft.com/office/drawing/2014/main" id="{F01B4487-792C-44EA-83F9-D47A27481E79}"/>
                </a:ext>
              </a:extLst>
            </p:cNvPr>
            <p:cNvSpPr/>
            <p:nvPr/>
          </p:nvSpPr>
          <p:spPr>
            <a:xfrm>
              <a:off x="5630554" y="674996"/>
              <a:ext cx="28289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zh-CN" alt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</a:rPr>
                <a:t>两地多中心项目</a:t>
              </a:r>
            </a:p>
          </p:txBody>
        </p:sp>
      </p:grpSp>
      <p:grpSp>
        <p:nvGrpSpPr>
          <p:cNvPr id="2" name="组合 20"/>
          <p:cNvGrpSpPr/>
          <p:nvPr/>
        </p:nvGrpSpPr>
        <p:grpSpPr>
          <a:xfrm>
            <a:off x="6824663" y="2192199"/>
            <a:ext cx="5219700" cy="927100"/>
            <a:chOff x="4804935" y="581596"/>
            <a:chExt cx="3528184" cy="587375"/>
          </a:xfrm>
        </p:grpSpPr>
        <p:sp>
          <p:nvSpPr>
            <p:cNvPr id="26640" name="圆角矩形 44"/>
            <p:cNvSpPr/>
            <p:nvPr/>
          </p:nvSpPr>
          <p:spPr>
            <a:xfrm>
              <a:off x="4804935" y="581596"/>
              <a:ext cx="377825" cy="587375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en-US" altLang="zh-CN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Arial Unicode MS" panose="020B0604020202020204" pitchFamily="34" charset="-122"/>
                </a:rPr>
                <a:t>1</a:t>
              </a:r>
            </a:p>
          </p:txBody>
        </p:sp>
        <p:sp>
          <p:nvSpPr>
            <p:cNvPr id="26641" name="圆角矩形 44"/>
            <p:cNvSpPr/>
            <p:nvPr/>
          </p:nvSpPr>
          <p:spPr>
            <a:xfrm>
              <a:off x="5504194" y="581596"/>
              <a:ext cx="2828925" cy="587375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zh-CN" alt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</a:rPr>
                <a:t>两地多中心多活架构</a:t>
              </a:r>
            </a:p>
          </p:txBody>
        </p:sp>
      </p:grpSp>
      <p:grpSp>
        <p:nvGrpSpPr>
          <p:cNvPr id="16" name="组合 24">
            <a:extLst>
              <a:ext uri="{FF2B5EF4-FFF2-40B4-BE49-F238E27FC236}">
                <a16:creationId xmlns:a16="http://schemas.microsoft.com/office/drawing/2014/main" id="{CBF0B8B9-0D3E-47E2-A314-8437F439F60A}"/>
              </a:ext>
            </a:extLst>
          </p:cNvPr>
          <p:cNvGrpSpPr/>
          <p:nvPr/>
        </p:nvGrpSpPr>
        <p:grpSpPr>
          <a:xfrm>
            <a:off x="6824663" y="6072602"/>
            <a:ext cx="5162550" cy="927100"/>
            <a:chOff x="4893954" y="674996"/>
            <a:chExt cx="3565525" cy="587375"/>
          </a:xfrm>
        </p:grpSpPr>
        <p:sp>
          <p:nvSpPr>
            <p:cNvPr id="17" name="圆角矩形 44">
              <a:extLst>
                <a:ext uri="{FF2B5EF4-FFF2-40B4-BE49-F238E27FC236}">
                  <a16:creationId xmlns:a16="http://schemas.microsoft.com/office/drawing/2014/main" id="{5915DE21-0A43-46FA-9DBA-140ECE7092C7}"/>
                </a:ext>
              </a:extLst>
            </p:cNvPr>
            <p:cNvSpPr/>
            <p:nvPr/>
          </p:nvSpPr>
          <p:spPr>
            <a:xfrm>
              <a:off x="4893954" y="674996"/>
              <a:ext cx="3778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en-US" altLang="zh-CN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Arial Unicode MS" panose="020B0604020202020204" pitchFamily="34" charset="-122"/>
                </a:rPr>
                <a:t>4</a:t>
              </a:r>
            </a:p>
          </p:txBody>
        </p:sp>
        <p:sp>
          <p:nvSpPr>
            <p:cNvPr id="18" name="圆角矩形 44">
              <a:extLst>
                <a:ext uri="{FF2B5EF4-FFF2-40B4-BE49-F238E27FC236}">
                  <a16:creationId xmlns:a16="http://schemas.microsoft.com/office/drawing/2014/main" id="{0D293714-35D0-4A6C-82E3-EEC55A54FE72}"/>
                </a:ext>
              </a:extLst>
            </p:cNvPr>
            <p:cNvSpPr/>
            <p:nvPr/>
          </p:nvSpPr>
          <p:spPr>
            <a:xfrm>
              <a:off x="5630554" y="674996"/>
              <a:ext cx="2828925" cy="58737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noFill/>
            </a:ln>
            <a:effectLst>
              <a:outerShdw dist="38100" dir="5400000" algn="ctr" rotWithShape="0">
                <a:srgbClr val="000000">
                  <a:alpha val="26999"/>
                </a:srgbClr>
              </a:outerShdw>
            </a:effectLst>
          </p:spPr>
          <p:txBody>
            <a:bodyPr lIns="92153" tIns="46076" rIns="92153" bIns="46076" anchor="ctr"/>
            <a:lstStyle/>
            <a:p>
              <a:pPr algn="ctr"/>
              <a:r>
                <a:rPr lang="en-US" altLang="zh-CN" sz="28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</a:rPr>
                <a:t>AI</a:t>
              </a:r>
              <a:r>
                <a:rPr lang="zh-CN" alt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</a:rPr>
                <a:t>助力金融业务创新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标题 1"/>
          <p:cNvSpPr>
            <a:spLocks noGrp="1"/>
          </p:cNvSpPr>
          <p:nvPr/>
        </p:nvSpPr>
        <p:spPr>
          <a:xfrm>
            <a:off x="123825" y="112713"/>
            <a:ext cx="8177213" cy="696912"/>
          </a:xfrm>
          <a:prstGeom prst="rect">
            <a:avLst/>
          </a:prstGeom>
          <a:noFill/>
          <a:ln w="9525">
            <a:noFill/>
          </a:ln>
        </p:spPr>
        <p:txBody>
          <a:bodyPr wrap="square" lIns="125722" tIns="62861" rIns="125722" bIns="62861" anchor="ctr"/>
          <a:lstStyle/>
          <a:p>
            <a:pPr eaLnBrk="0" hangingPunct="0"/>
            <a:r>
              <a:rPr lang="zh-CN" altLang="en-US" sz="3600" b="1" dirty="0">
                <a:solidFill>
                  <a:srgbClr val="00B05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财付通支付系统的衍化</a:t>
            </a:r>
          </a:p>
        </p:txBody>
      </p:sp>
      <p:cxnSp>
        <p:nvCxnSpPr>
          <p:cNvPr id="2" name="肘形连接符 1"/>
          <p:cNvCxnSpPr>
            <a:stCxn id="22" idx="2"/>
            <a:endCxn id="24" idx="3"/>
          </p:cNvCxnSpPr>
          <p:nvPr/>
        </p:nvCxnSpPr>
        <p:spPr>
          <a:xfrm rot="5400000">
            <a:off x="9960769" y="1843881"/>
            <a:ext cx="1343025" cy="2024063"/>
          </a:xfrm>
          <a:prstGeom prst="bentConnector2">
            <a:avLst/>
          </a:prstGeom>
          <a:ln w="635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44"/>
          <p:cNvCxnSpPr>
            <a:stCxn id="23" idx="3"/>
            <a:endCxn id="22" idx="1"/>
          </p:cNvCxnSpPr>
          <p:nvPr/>
        </p:nvCxnSpPr>
        <p:spPr>
          <a:xfrm flipV="1">
            <a:off x="9174163" y="1878013"/>
            <a:ext cx="1479550" cy="0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50"/>
          <p:cNvCxnSpPr>
            <a:stCxn id="23" idx="3"/>
            <a:endCxn id="22" idx="1"/>
          </p:cNvCxnSpPr>
          <p:nvPr/>
        </p:nvCxnSpPr>
        <p:spPr>
          <a:xfrm flipV="1">
            <a:off x="9190038" y="1878013"/>
            <a:ext cx="1481138" cy="0"/>
          </a:xfrm>
          <a:prstGeom prst="straightConnector1">
            <a:avLst/>
          </a:prstGeom>
          <a:ln w="635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50900" y="1571625"/>
            <a:ext cx="1979613" cy="6127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R="0" algn="ctr" defTabSz="914400" rtl="0" fontAlgn="base">
              <a:buClrTx/>
              <a:buSzTx/>
              <a:buFontTx/>
              <a:defRPr/>
            </a:pPr>
            <a:r>
              <a:rPr kumimoji="1" lang="en-US" altLang="zh-CN" sz="3400" strike="noStrike" kern="1200" cap="none" spc="0" normalizeH="0" baseline="0" noProof="0" dirty="0">
                <a:solidFill>
                  <a:schemeClr val="lt1"/>
                </a:solidFill>
                <a:latin typeface="+mn-lt"/>
                <a:ea typeface="微软雅黑" panose="020B0503020204020204" pitchFamily="34" charset="-122"/>
                <a:cs typeface="+mn-cs"/>
              </a:rPr>
              <a:t>IOE</a:t>
            </a:r>
            <a:r>
              <a:rPr kumimoji="1" lang="zh-CN" altLang="en-US" sz="3400" strike="noStrike" kern="1200" cap="none" spc="0" normalizeH="0" baseline="0" noProof="0" dirty="0">
                <a:solidFill>
                  <a:schemeClr val="lt1"/>
                </a:solidFill>
                <a:latin typeface="+mn-lt"/>
                <a:ea typeface="微软雅黑" panose="020B0503020204020204" pitchFamily="34" charset="-122"/>
                <a:cs typeface="+mn-cs"/>
              </a:rPr>
              <a:t>时代</a:t>
            </a:r>
            <a:endParaRPr kumimoji="1" lang="zh-CN" altLang="en-US" sz="1135" strike="noStrike" kern="1200" cap="none" spc="0" normalizeH="0" baseline="0" noProof="0" dirty="0">
              <a:solidFill>
                <a:schemeClr val="lt1"/>
              </a:solidFill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52875" y="1570038"/>
            <a:ext cx="1979613" cy="61436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R="0" algn="ctr" defTabSz="914400" rtl="0" fontAlgn="base">
              <a:buClrTx/>
              <a:buSzTx/>
              <a:buFontTx/>
              <a:defRPr/>
            </a:pPr>
            <a:r>
              <a:rPr kumimoji="1" lang="zh-CN" altLang="en-US" sz="3400" strike="noStrike" kern="1200" cap="none" spc="0" normalizeH="0" baseline="0" noProof="0" dirty="0">
                <a:solidFill>
                  <a:schemeClr val="lt1"/>
                </a:solidFill>
                <a:latin typeface="+mn-lt"/>
                <a:ea typeface="微软雅黑" panose="020B0503020204020204" pitchFamily="34" charset="-122"/>
                <a:cs typeface="+mn-cs"/>
              </a:rPr>
              <a:t>集中时代</a:t>
            </a:r>
            <a:endParaRPr kumimoji="1" lang="zh-CN" altLang="en-US" sz="1135" strike="noStrike" kern="1200" cap="none" spc="0" normalizeH="0" baseline="0" noProof="0" dirty="0">
              <a:solidFill>
                <a:schemeClr val="lt1"/>
              </a:solidFill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653713" y="1570038"/>
            <a:ext cx="1979613" cy="61436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R="0" algn="ctr" defTabSz="914400" rtl="0" fontAlgn="base">
              <a:buClrTx/>
              <a:buSzTx/>
              <a:buFontTx/>
              <a:defRPr/>
            </a:pPr>
            <a:r>
              <a:rPr kumimoji="1" lang="zh-CN" altLang="en-US" sz="3400" strike="noStrike" kern="1200" cap="none" spc="0" normalizeH="0" baseline="0" noProof="0" dirty="0">
                <a:solidFill>
                  <a:schemeClr val="lt1"/>
                </a:solidFill>
                <a:latin typeface="+mn-lt"/>
                <a:ea typeface="微软雅黑" panose="020B0503020204020204" pitchFamily="34" charset="-122"/>
                <a:cs typeface="+mn-cs"/>
              </a:rPr>
              <a:t>水平拆分</a:t>
            </a:r>
            <a:endParaRPr kumimoji="1" lang="zh-CN" altLang="en-US" sz="1135" strike="noStrike" kern="1200" cap="none" spc="0" normalizeH="0" baseline="0" noProof="0" dirty="0">
              <a:solidFill>
                <a:schemeClr val="lt1"/>
              </a:solidFill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194550" y="1571625"/>
            <a:ext cx="1979613" cy="6127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R="0" algn="ctr" defTabSz="914400" rtl="0" fontAlgn="base">
              <a:buClrTx/>
              <a:buSzTx/>
              <a:buFontTx/>
              <a:defRPr/>
            </a:pPr>
            <a:r>
              <a:rPr kumimoji="1" lang="zh-CN" altLang="en-US" sz="3400" strike="noStrike" kern="1200" cap="none" spc="0" normalizeH="0" baseline="0" noProof="0" dirty="0">
                <a:solidFill>
                  <a:schemeClr val="lt1"/>
                </a:solidFill>
                <a:latin typeface="+mn-lt"/>
                <a:ea typeface="微软雅黑" panose="020B0503020204020204" pitchFamily="34" charset="-122"/>
                <a:cs typeface="+mn-cs"/>
              </a:rPr>
              <a:t>业务拆分</a:t>
            </a:r>
            <a:endParaRPr kumimoji="1" lang="zh-CN" altLang="en-US" sz="1135" strike="noStrike" kern="1200" cap="none" spc="0" normalizeH="0" baseline="0" noProof="0" dirty="0">
              <a:solidFill>
                <a:schemeClr val="lt1"/>
              </a:solidFill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54450" y="3219450"/>
            <a:ext cx="5765800" cy="61436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R="0" algn="ctr" defTabSz="914400" rtl="0" fontAlgn="base">
              <a:buClrTx/>
              <a:buSzTx/>
              <a:buFontTx/>
              <a:defRPr/>
            </a:pPr>
            <a:r>
              <a:rPr kumimoji="1" lang="zh-CN" altLang="en-US" sz="3400" strike="noStrike" kern="1200" cap="none" spc="0" normalizeH="0" baseline="0" noProof="0" dirty="0">
                <a:solidFill>
                  <a:schemeClr val="lt1"/>
                </a:solidFill>
                <a:latin typeface="+mn-lt"/>
                <a:ea typeface="微软雅黑" panose="020B0503020204020204" pitchFamily="34" charset="-122"/>
                <a:cs typeface="+mn-cs"/>
              </a:rPr>
              <a:t>财付通跨机分布式事务</a:t>
            </a:r>
            <a:endParaRPr kumimoji="1" lang="zh-CN" altLang="en-US" sz="1135" strike="noStrike" kern="1200" cap="none" spc="0" normalizeH="0" baseline="0" noProof="0" dirty="0">
              <a:solidFill>
                <a:schemeClr val="lt1"/>
              </a:solidFill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50900" y="4894263"/>
            <a:ext cx="3405188" cy="61436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R="0" algn="ctr" defTabSz="914400" rtl="0" fontAlgn="base">
              <a:buClrTx/>
              <a:buSzTx/>
              <a:buFontTx/>
              <a:defRPr/>
            </a:pPr>
            <a:r>
              <a:rPr kumimoji="1" lang="zh-CN" altLang="en-US" sz="3400" strike="noStrike" kern="1200" cap="none" spc="0" normalizeH="0" baseline="0" noProof="0" dirty="0">
                <a:solidFill>
                  <a:schemeClr val="lt1"/>
                </a:solidFill>
                <a:latin typeface="+mn-lt"/>
                <a:ea typeface="微软雅黑" panose="020B0503020204020204" pitchFamily="34" charset="-122"/>
                <a:cs typeface="+mn-cs"/>
              </a:rPr>
              <a:t>订单多</a:t>
            </a:r>
            <a:r>
              <a:rPr kumimoji="1" lang="en-US" altLang="zh-CN" sz="3400" strike="noStrike" kern="1200" cap="none" spc="0" normalizeH="0" baseline="0" noProof="0" dirty="0">
                <a:solidFill>
                  <a:schemeClr val="lt1"/>
                </a:solidFill>
                <a:latin typeface="+mn-lt"/>
                <a:ea typeface="微软雅黑" panose="020B0503020204020204" pitchFamily="34" charset="-122"/>
                <a:cs typeface="+mn-cs"/>
              </a:rPr>
              <a:t>SET</a:t>
            </a:r>
            <a:r>
              <a:rPr kumimoji="1" lang="zh-CN" altLang="en-US" sz="3400" strike="noStrike" kern="1200" cap="none" spc="0" normalizeH="0" baseline="0" noProof="0" dirty="0">
                <a:solidFill>
                  <a:schemeClr val="lt1"/>
                </a:solidFill>
                <a:latin typeface="+mn-lt"/>
                <a:ea typeface="微软雅黑" panose="020B0503020204020204" pitchFamily="34" charset="-122"/>
                <a:cs typeface="+mn-cs"/>
              </a:rPr>
              <a:t>支付</a:t>
            </a:r>
            <a:endParaRPr kumimoji="1" lang="zh-CN" altLang="en-US" sz="1135" strike="noStrike" kern="1200" cap="none" spc="0" normalizeH="0" baseline="0" noProof="0" dirty="0">
              <a:solidFill>
                <a:schemeClr val="lt1"/>
              </a:solidFill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172075" y="4894263"/>
            <a:ext cx="3408363" cy="61436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R="0" algn="ctr" defTabSz="914400" rtl="0" fontAlgn="base">
              <a:buClrTx/>
              <a:buSzTx/>
              <a:buFontTx/>
              <a:defRPr/>
            </a:pPr>
            <a:r>
              <a:rPr kumimoji="1" lang="zh-CN" altLang="en-US" sz="3400" strike="noStrike" kern="1200" cap="none" spc="0" normalizeH="0" baseline="0" noProof="0" dirty="0">
                <a:solidFill>
                  <a:schemeClr val="lt1"/>
                </a:solidFill>
                <a:latin typeface="+mn-lt"/>
                <a:ea typeface="微软雅黑" panose="020B0503020204020204" pitchFamily="34" charset="-122"/>
                <a:cs typeface="+mn-cs"/>
              </a:rPr>
              <a:t>快捷多</a:t>
            </a:r>
            <a:r>
              <a:rPr kumimoji="1" lang="en-US" altLang="zh-CN" sz="3400" strike="noStrike" kern="1200" cap="none" spc="0" normalizeH="0" baseline="0" noProof="0" dirty="0">
                <a:solidFill>
                  <a:schemeClr val="lt1"/>
                </a:solidFill>
                <a:latin typeface="+mn-lt"/>
                <a:ea typeface="微软雅黑" panose="020B0503020204020204" pitchFamily="34" charset="-122"/>
                <a:cs typeface="+mn-cs"/>
              </a:rPr>
              <a:t>SET</a:t>
            </a:r>
            <a:r>
              <a:rPr kumimoji="1" lang="zh-CN" altLang="en-US" sz="3400" strike="noStrike" kern="1200" cap="none" spc="0" normalizeH="0" baseline="0" noProof="0" dirty="0">
                <a:solidFill>
                  <a:schemeClr val="lt1"/>
                </a:solidFill>
                <a:latin typeface="+mn-lt"/>
                <a:ea typeface="微软雅黑" panose="020B0503020204020204" pitchFamily="34" charset="-122"/>
                <a:cs typeface="+mn-cs"/>
              </a:rPr>
              <a:t>支付</a:t>
            </a:r>
            <a:endParaRPr kumimoji="1" lang="zh-CN" altLang="en-US" sz="1135" strike="noStrike" kern="1200" cap="none" spc="0" normalizeH="0" baseline="0" noProof="0" dirty="0">
              <a:solidFill>
                <a:schemeClr val="lt1"/>
              </a:solidFill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49313" y="7264400"/>
            <a:ext cx="11971338" cy="6143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R="0" algn="ctr" defTabSz="914400" rtl="0" fontAlgn="base">
              <a:buClrTx/>
              <a:buSzTx/>
              <a:buFontTx/>
              <a:defRPr/>
            </a:pPr>
            <a:r>
              <a:rPr kumimoji="1" lang="zh-CN" altLang="en-US" sz="3400" strike="noStrike" kern="1200" cap="none" spc="0" normalizeH="0" baseline="0" noProof="0" dirty="0">
                <a:solidFill>
                  <a:schemeClr val="lt1"/>
                </a:solidFill>
                <a:latin typeface="+mn-lt"/>
                <a:ea typeface="微软雅黑" panose="020B0503020204020204" pitchFamily="34" charset="-122"/>
                <a:cs typeface="+mn-cs"/>
              </a:rPr>
              <a:t>多中心多活支付系统</a:t>
            </a:r>
            <a:endParaRPr kumimoji="1" lang="zh-CN" altLang="en-US" sz="1135" strike="noStrike" kern="1200" cap="none" spc="0" normalizeH="0" baseline="0" noProof="0" dirty="0">
              <a:solidFill>
                <a:schemeClr val="lt1"/>
              </a:solidFill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412288" y="4894263"/>
            <a:ext cx="3408363" cy="61436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R="0" algn="ctr" defTabSz="914400" rtl="0" fontAlgn="base">
              <a:buClrTx/>
              <a:buSzTx/>
              <a:buFontTx/>
              <a:defRPr/>
            </a:pPr>
            <a:r>
              <a:rPr kumimoji="1" lang="zh-CN" altLang="en-US" sz="3400" strike="noStrike" kern="1200" cap="none" spc="0" normalizeH="0" baseline="0" noProof="0" dirty="0">
                <a:solidFill>
                  <a:schemeClr val="lt1"/>
                </a:solidFill>
                <a:latin typeface="+mn-lt"/>
                <a:ea typeface="微软雅黑" panose="020B0503020204020204" pitchFamily="34" charset="-122"/>
                <a:cs typeface="+mn-cs"/>
              </a:rPr>
              <a:t>余额多</a:t>
            </a:r>
            <a:r>
              <a:rPr kumimoji="1" lang="en-US" altLang="zh-CN" sz="3400" strike="noStrike" kern="1200" cap="none" spc="0" normalizeH="0" baseline="0" noProof="0" dirty="0">
                <a:solidFill>
                  <a:schemeClr val="lt1"/>
                </a:solidFill>
                <a:latin typeface="+mn-lt"/>
                <a:ea typeface="微软雅黑" panose="020B0503020204020204" pitchFamily="34" charset="-122"/>
                <a:cs typeface="+mn-cs"/>
              </a:rPr>
              <a:t>SET</a:t>
            </a:r>
            <a:r>
              <a:rPr kumimoji="1" lang="zh-CN" altLang="en-US" sz="3400" strike="noStrike" kern="1200" cap="none" spc="0" normalizeH="0" baseline="0" noProof="0" dirty="0">
                <a:solidFill>
                  <a:schemeClr val="lt1"/>
                </a:solidFill>
                <a:latin typeface="+mn-lt"/>
                <a:ea typeface="微软雅黑" panose="020B0503020204020204" pitchFamily="34" charset="-122"/>
                <a:cs typeface="+mn-cs"/>
              </a:rPr>
              <a:t>支付</a:t>
            </a:r>
            <a:endParaRPr kumimoji="1" lang="zh-CN" altLang="en-US" sz="1135" strike="noStrike" kern="1200" cap="none" spc="0" normalizeH="0" baseline="0" noProof="0" dirty="0">
              <a:solidFill>
                <a:schemeClr val="lt1"/>
              </a:solidFill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" name="直线箭头连接符 50"/>
          <p:cNvCxnSpPr>
            <a:stCxn id="23" idx="3"/>
            <a:endCxn id="22" idx="1"/>
          </p:cNvCxnSpPr>
          <p:nvPr/>
        </p:nvCxnSpPr>
        <p:spPr>
          <a:xfrm flipV="1">
            <a:off x="6038850" y="1879600"/>
            <a:ext cx="1079500" cy="0"/>
          </a:xfrm>
          <a:prstGeom prst="straightConnector1">
            <a:avLst/>
          </a:prstGeom>
          <a:ln w="635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50"/>
          <p:cNvCxnSpPr>
            <a:stCxn id="23" idx="3"/>
            <a:endCxn id="22" idx="1"/>
          </p:cNvCxnSpPr>
          <p:nvPr/>
        </p:nvCxnSpPr>
        <p:spPr>
          <a:xfrm flipV="1">
            <a:off x="2849563" y="1879600"/>
            <a:ext cx="1081088" cy="0"/>
          </a:xfrm>
          <a:prstGeom prst="straightConnector1">
            <a:avLst/>
          </a:prstGeom>
          <a:ln w="63500" cmpd="sng">
            <a:solidFill>
              <a:schemeClr val="accent1">
                <a:shade val="50000"/>
              </a:schemeClr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肘形连接符 5"/>
          <p:cNvCxnSpPr>
            <a:stCxn id="23" idx="3"/>
            <a:endCxn id="22" idx="1"/>
          </p:cNvCxnSpPr>
          <p:nvPr/>
        </p:nvCxnSpPr>
        <p:spPr>
          <a:xfrm rot="5400000">
            <a:off x="2519363" y="3559175"/>
            <a:ext cx="1368425" cy="1301750"/>
          </a:xfrm>
          <a:prstGeom prst="bentConnector3">
            <a:avLst>
              <a:gd name="adj1" fmla="val 4921"/>
            </a:avLst>
          </a:prstGeom>
          <a:ln w="635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50"/>
          <p:cNvCxnSpPr>
            <a:stCxn id="23" idx="3"/>
            <a:endCxn id="22" idx="1"/>
          </p:cNvCxnSpPr>
          <p:nvPr/>
        </p:nvCxnSpPr>
        <p:spPr>
          <a:xfrm flipV="1">
            <a:off x="4273550" y="5200650"/>
            <a:ext cx="900113" cy="0"/>
          </a:xfrm>
          <a:prstGeom prst="straightConnector1">
            <a:avLst/>
          </a:prstGeom>
          <a:ln w="635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50"/>
          <p:cNvCxnSpPr>
            <a:stCxn id="23" idx="3"/>
            <a:endCxn id="22" idx="1"/>
          </p:cNvCxnSpPr>
          <p:nvPr/>
        </p:nvCxnSpPr>
        <p:spPr>
          <a:xfrm flipV="1">
            <a:off x="8578850" y="5200650"/>
            <a:ext cx="827088" cy="1588"/>
          </a:xfrm>
          <a:prstGeom prst="straightConnector1">
            <a:avLst/>
          </a:prstGeom>
          <a:ln w="635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23" idx="3"/>
            <a:endCxn id="22" idx="1"/>
          </p:cNvCxnSpPr>
          <p:nvPr/>
        </p:nvCxnSpPr>
        <p:spPr>
          <a:xfrm rot="10800000" flipV="1">
            <a:off x="5932488" y="5540375"/>
            <a:ext cx="5057775" cy="908050"/>
          </a:xfrm>
          <a:prstGeom prst="bentConnector3">
            <a:avLst>
              <a:gd name="adj1" fmla="val 477"/>
            </a:avLst>
          </a:prstGeom>
          <a:ln w="63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23" idx="3"/>
            <a:endCxn id="22" idx="1"/>
          </p:cNvCxnSpPr>
          <p:nvPr/>
        </p:nvCxnSpPr>
        <p:spPr>
          <a:xfrm rot="5400000">
            <a:off x="6141244" y="6206331"/>
            <a:ext cx="863600" cy="1300163"/>
          </a:xfrm>
          <a:prstGeom prst="bentConnector3">
            <a:avLst>
              <a:gd name="adj1" fmla="val 4921"/>
            </a:avLst>
          </a:prstGeom>
          <a:ln w="635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6SXQXJBF0aRbeeA.7MPb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6SXQXJBF0aRbeeA.7MPb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6SXQXJBF0aRbeeA.7MPb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5c6363-8da2-4e7c-b72c-935bc104d258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3EBF8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ll-EMC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E85BA"/>
        </a:solidFill>
        <a:ln w="12700" cmpd="sng">
          <a:noFill/>
        </a:ln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b="1" dirty="0" smtClean="0">
            <a:solidFill>
              <a:schemeClr val="tx2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>
        <a:ln w="12700" cmpd="sng">
          <a:solidFill>
            <a:schemeClr val="bg2">
              <a:lumMod val="75000"/>
              <a:lumOff val="25000"/>
            </a:schemeClr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2000" dirty="0" smtClean="0">
            <a:solidFill>
              <a:schemeClr val="tx2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2253</Words>
  <Application>Microsoft Office PowerPoint</Application>
  <PresentationFormat>自定义</PresentationFormat>
  <Paragraphs>547</Paragraphs>
  <Slides>45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61" baseType="lpstr">
      <vt:lpstr>Arial Unicode MS</vt:lpstr>
      <vt:lpstr>Museo For Dell 300</vt:lpstr>
      <vt:lpstr>Museo Sans For Dell</vt:lpstr>
      <vt:lpstr>DengXian</vt:lpstr>
      <vt:lpstr>黑体</vt:lpstr>
      <vt:lpstr>华文中宋</vt:lpstr>
      <vt:lpstr>宋体</vt:lpstr>
      <vt:lpstr>微软雅黑</vt:lpstr>
      <vt:lpstr>Arial</vt:lpstr>
      <vt:lpstr>Arial Black</vt:lpstr>
      <vt:lpstr>Calibri</vt:lpstr>
      <vt:lpstr>Courier New</vt:lpstr>
      <vt:lpstr>Impact</vt:lpstr>
      <vt:lpstr>Wingdings</vt:lpstr>
      <vt:lpstr>默认设计模板</vt:lpstr>
      <vt:lpstr>Dell-EMC</vt:lpstr>
      <vt:lpstr>腾讯金融科技技术演进</vt:lpstr>
      <vt:lpstr>腾讯集团七大事业群为用户提供全方位互联网产品</vt:lpstr>
      <vt:lpstr>业务驱动技术演进</vt:lpstr>
      <vt:lpstr>业务驱动技术演进</vt:lpstr>
      <vt:lpstr>业务驱动技术演进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核心账户条带化处理</vt:lpstr>
      <vt:lpstr>健康度管理</vt:lpstr>
      <vt:lpstr>分布式需求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强一致数据切换</vt:lpstr>
      <vt:lpstr>数据备份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磐石-整体架构</vt:lpstr>
      <vt:lpstr>磐石-监控现网-智能定位</vt:lpstr>
      <vt:lpstr>磐石-监控现网-智能定位</vt:lpstr>
      <vt:lpstr>PowerPoint 演示文稿</vt:lpstr>
      <vt:lpstr>磐石-监控现网-智能告警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eminmo</dc:creator>
  <cp:lastModifiedBy>denielcheng(程伟)</cp:lastModifiedBy>
  <cp:revision>360</cp:revision>
  <dcterms:created xsi:type="dcterms:W3CDTF">2013-01-25T01:44:32Z</dcterms:created>
  <dcterms:modified xsi:type="dcterms:W3CDTF">2018-08-26T08:47:58Z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